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346" r:id="rId5"/>
    <p:sldId id="315" r:id="rId6"/>
    <p:sldId id="356" r:id="rId7"/>
    <p:sldId id="365" r:id="rId8"/>
    <p:sldId id="352" r:id="rId9"/>
    <p:sldId id="357" r:id="rId10"/>
    <p:sldId id="353" r:id="rId11"/>
    <p:sldId id="385" r:id="rId12"/>
    <p:sldId id="260" r:id="rId13"/>
    <p:sldId id="371" r:id="rId14"/>
    <p:sldId id="377" r:id="rId15"/>
    <p:sldId id="383" r:id="rId16"/>
    <p:sldId id="384" r:id="rId17"/>
    <p:sldId id="382" r:id="rId18"/>
    <p:sldId id="354" r:id="rId19"/>
    <p:sldId id="376" r:id="rId20"/>
    <p:sldId id="355" r:id="rId21"/>
    <p:sldId id="351" r:id="rId22"/>
    <p:sldId id="348" r:id="rId23"/>
    <p:sldId id="321" r:id="rId24"/>
  </p:sldIdLst>
  <p:sldSz cx="24387175" cy="13716000"/>
  <p:notesSz cx="6858000" cy="9144000"/>
  <p:defaultTextStyle>
    <a:defPPr>
      <a:defRPr lang="fr-FR"/>
    </a:defPPr>
    <a:lvl1pPr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1087438" indent="-63023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2176463" indent="-126206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3265488" indent="-189388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4354513" indent="-252571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D7F"/>
    <a:srgbClr val="AAACB3"/>
    <a:srgbClr val="E5CFC8"/>
    <a:srgbClr val="4C3F36"/>
    <a:srgbClr val="C0AF95"/>
    <a:srgbClr val="F98700"/>
    <a:srgbClr val="4E8EF9"/>
    <a:srgbClr val="FF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5AB8E8-8E79-49EA-8302-EBA9F3A041BE}" v="52" dt="2026-06-09T13:23:43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6713" autoAdjust="0"/>
  </p:normalViewPr>
  <p:slideViewPr>
    <p:cSldViewPr snapToGrid="0">
      <p:cViewPr varScale="1">
        <p:scale>
          <a:sx n="32" d="100"/>
          <a:sy n="32" d="100"/>
        </p:scale>
        <p:origin x="728" y="32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DE982E7-CE44-DEEA-018F-97E84C735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77D763-0EB8-F26F-DE76-0EE5ABDD29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C35D7F-FF40-4821-A903-97B3BC07B05A}" type="datetimeFigureOut">
              <a:rPr lang="fr-FR"/>
              <a:pPr>
                <a:defRPr/>
              </a:pPr>
              <a:t>14/09/2026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0E59BC-CF30-8D6E-5464-D65B5F6CA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7EDC52-FA2B-111C-2254-6F84DDFDE8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03DD8-FB2E-43D0-A679-3E41FDD6DC1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10BCE9F-DA44-FA40-7FB2-ADB2ED9814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BD83E0-640E-E5A2-0BA2-DBC876DD2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0781DBD-7FD1-44EA-B378-FDFC543F5AFF}" type="datetimeFigureOut">
              <a:rPr lang="fr-FR"/>
              <a:pPr>
                <a:defRPr/>
              </a:pPr>
              <a:t>14/09/2026</a:t>
            </a:fld>
            <a:endParaRPr lang="fr-CA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60468F-7E93-0429-4B33-6DD48EB9BB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735C3E81-21BB-29C9-DFC6-C834299C1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C3692D-68F6-B6AF-BAE1-F0B3310243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71D3-3316-6CDB-41C4-4DB80727D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0AD509-A098-4C13-AAE8-59D10AECAF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743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646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48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1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RGB_BICOLORE.png">
            <a:extLst>
              <a:ext uri="{FF2B5EF4-FFF2-40B4-BE49-F238E27FC236}">
                <a16:creationId xmlns:a16="http://schemas.microsoft.com/office/drawing/2014/main" id="{881A3AF7-4552-57FB-117B-0F471EEA65F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6696C-1BBA-3C5F-A7E0-05E27E38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29AC5DB3-D6E2-499E-B2ED-EFD5C8E25417}" type="datetime4">
              <a:rPr lang="fr-FR" smtClean="0"/>
              <a:t>14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714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BLANC.png">
            <a:extLst>
              <a:ext uri="{FF2B5EF4-FFF2-40B4-BE49-F238E27FC236}">
                <a16:creationId xmlns:a16="http://schemas.microsoft.com/office/drawing/2014/main" id="{F9C1E3EC-C076-1AF6-CAB0-CB6269B0C76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4003D-4B91-BE1B-992A-50A7E3B9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55B95AA-2231-49A7-89DC-335A4D069BCD}" type="datetime4">
              <a:rPr lang="fr-FR" smtClean="0"/>
              <a:t>14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273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44D20-5DAA-B8A0-F561-A1FC50D8514E}"/>
              </a:ext>
            </a:extLst>
          </p:cNvPr>
          <p:cNvSpPr txBox="1">
            <a:spLocks/>
          </p:cNvSpPr>
          <p:nvPr userDrawn="1"/>
        </p:nvSpPr>
        <p:spPr>
          <a:xfrm>
            <a:off x="1295400" y="1268413"/>
            <a:ext cx="7140575" cy="4622800"/>
          </a:xfrm>
          <a:prstGeom prst="rect">
            <a:avLst/>
          </a:prstGeom>
        </p:spPr>
        <p:txBody>
          <a:bodyPr lIns="0" tIns="0" rIns="0" bIns="0"/>
          <a:lstStyle>
            <a:lvl1pPr algn="l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dirty="0"/>
              <a:t>ORDRE DU JOUR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11857038" y="1533525"/>
            <a:ext cx="8555037" cy="10206038"/>
          </a:xfrm>
        </p:spPr>
        <p:txBody>
          <a:bodyPr/>
          <a:lstStyle>
            <a:lvl1pPr marL="914400" indent="-914400">
              <a:buFont typeface="+mj-lt"/>
              <a:buAutoNum type="arabicPeriod"/>
              <a:defRPr/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17761A-9C45-4C54-1625-B0CCA353F5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B494A54-7619-4171-B6E1-0CBD86F92CAE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9DBDB3CC-57B4-5899-51A3-30340B2339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0C3159-57B4-11E6-0A82-FB0E254039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074F608-552B-44F1-AE25-3118807F3D1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720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F3B27D-3EF5-CB10-FA5D-B19BCBA556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314A-EB3C-4851-AD6A-0D65B8D54CCF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004CBD9-2620-C5A5-F87F-3DE3373482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1E285BD-6B8B-6008-AE26-63EC949D38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3BD4-EF6E-41DA-B821-93DB478A68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39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D80DC708-3D4B-F91D-AC69-DFADFB8BF25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AD1716-AD89-33FC-3844-301895C678D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FA873-6E67-4273-9A11-E5C59AD5FCB2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680E9-0253-EFC7-9981-F129140AAA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AE1BC0-069A-1F4B-8DB8-1625A7583D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E1F015-4B0B-44B3-865D-BB87E4E2D53F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80907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rgbClr val="D22630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rgbClr val="D22630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54F0CA70-C883-0686-4F39-A80AF05F7A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20204AC2-133E-474F-9A30-66EEB262EE46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DC3F89C-8800-2783-4F1A-E4BE5BBDD6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B7B3D9A-53C1-5E3F-931B-9E7DF5AF1D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96D8566-D2C0-4F42-92A6-3DC2E4DD11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607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FC65E326-70F8-F5BD-2449-4CB3C067959B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chemeClr val="tx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C4459D-B84F-496F-D067-52A7C750169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787C1-3767-4459-B279-206DE9A061E7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0CC1D-D26E-3200-EAEE-BC53681845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3AFCA9-77AA-CCAB-F4FD-537FC53FFF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F464F9-DA75-46CE-B9AC-869E6A08A2F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3266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3534D65-6765-622A-205F-0E6E0BA2FF6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0D57D-4057-4751-8E2E-6F61E6C7DAD4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7A1FBB1-BDB5-4615-F9C9-B98BCF4CA65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9FEF6C-2DE3-4AFD-4588-B3177520EC6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C66E-22B2-47C1-BA82-261FCC92DA5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69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A19272C3-DB6C-53D9-C812-50A7207686E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156168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0B38573-9D1F-C86B-6F4C-9D759CD82D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8433-9B8F-4560-9450-C62AD3233981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74AE00B-3F31-3BD7-0BD5-3DADF5E2D47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2467ACC-04B1-27BD-18D7-FC127C62DE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D086D16-250B-4718-83DB-C8B9E42C6C0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579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8566592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5837316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BC7FA2B6-E707-2CF4-57E9-8F962A84D2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D748B-672E-4B21-92D8-9EAF76A74498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0001D8E-72CA-7C8A-7534-665E68A8AA8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A980468-5688-579B-C2EF-18710F451F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46EA1-5664-4147-B01A-A44BEF63BAA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82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99B40D84-ADF7-812F-D84B-17CD242BFCE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5837317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8566592" y="1293553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94CE28F-FE5B-5D0A-6F4F-DF268C7D7A1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720E-CAF6-46D8-8970-4C5CA486863B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94BCE0A-26BE-5712-ADF3-7EEE2329D07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9B18C9B-59AF-5B2A-26EE-6F05FD00CD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trike="noStrike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74F281-2C40-4D0D-9C42-977483B3D5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6795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01CF3A-9075-CF22-BCD4-7503EF5A5C5A}"/>
              </a:ext>
            </a:extLst>
          </p:cNvPr>
          <p:cNvSpPr/>
          <p:nvPr userDrawn="1"/>
        </p:nvSpPr>
        <p:spPr>
          <a:xfrm>
            <a:off x="0" y="0"/>
            <a:ext cx="3103563" cy="13716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7AA9AB-BA0C-4ACC-3C3A-366B4EEA75AA}"/>
              </a:ext>
            </a:extLst>
          </p:cNvPr>
          <p:cNvSpPr/>
          <p:nvPr userDrawn="1"/>
        </p:nvSpPr>
        <p:spPr>
          <a:xfrm>
            <a:off x="2057400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B0424F-1E45-189E-8868-997EF84EB83A}"/>
              </a:ext>
            </a:extLst>
          </p:cNvPr>
          <p:cNvSpPr/>
          <p:nvPr userDrawn="1"/>
        </p:nvSpPr>
        <p:spPr>
          <a:xfrm>
            <a:off x="2074863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5" y="11594109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E163F633-42F5-A410-03F4-C211BFC80D5D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014575" y="12446000"/>
            <a:ext cx="73152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1980-C35F-4F82-BC15-A7B4F80A6EB1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2470059-E4C7-F4C4-3EDA-02E16222D39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738563" y="12438063"/>
            <a:ext cx="100584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5AC0E4E-AA7F-4234-5195-8AFF82422B2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546C-DC39-4DAA-9CEA-6B0D9E863D4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532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gauch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2F0BFA2F-495C-037F-BC7A-B05CCC264E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4" y="1161415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54AC25E-343E-F28D-3CCD-14AF3F65E4C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C3CF-4979-4785-A391-38B1DAA10FC0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14403A5F-BC2E-6BBE-0562-0C8277981BB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D09CA59-B20F-8250-3DCC-3D893D9ACF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07688F6-A372-491C-8A3E-AABCD31057B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4760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DEF8324-7B5E-2BA3-7D1B-B552540B4215}"/>
              </a:ext>
            </a:extLst>
          </p:cNvPr>
          <p:cNvSpPr/>
          <p:nvPr userDrawn="1"/>
        </p:nvSpPr>
        <p:spPr>
          <a:xfrm>
            <a:off x="12846050" y="1697038"/>
            <a:ext cx="9640888" cy="9766300"/>
          </a:xfrm>
          <a:prstGeom prst="ellipse">
            <a:avLst/>
          </a:prstGeom>
          <a:solidFill>
            <a:srgbClr val="D226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1979475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2863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F3C1B1A-1C72-FA24-2825-ACCE2A982CA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0DA9-5643-4734-9831-8EF56080ADF9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3F85757-4E0A-0D1A-9A16-B1D11DB21F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2D41F54-08E9-9F86-419C-36BE42CE1A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D0BD0-B1C5-44DC-9AEC-4B5CED325F6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214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45EE8B61-8E27-0DAB-0846-4FDE5EF66EE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2256566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4135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150F8CE-37D9-75E4-90EA-58E60E27915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D40B-1629-43CF-A1A9-FA4ADA3DC33A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FB05CA-9595-1032-0EC8-CAD9C4FCF8C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467EA2E-6A52-CC89-0174-585C89CDB8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8BC09B2-1BEE-442D-A26A-7759E92EAC6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67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0E735-D040-5CC9-5BC3-5343C5C78640}"/>
              </a:ext>
            </a:extLst>
          </p:cNvPr>
          <p:cNvSpPr/>
          <p:nvPr userDrawn="1"/>
        </p:nvSpPr>
        <p:spPr>
          <a:xfrm>
            <a:off x="0" y="2574925"/>
            <a:ext cx="24387175" cy="8251825"/>
          </a:xfrm>
          <a:prstGeom prst="rect">
            <a:avLst/>
          </a:prstGeom>
          <a:solidFill>
            <a:srgbClr val="D2263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4" name="Rectangle : coins arrondis 16">
            <a:extLst>
              <a:ext uri="{FF2B5EF4-FFF2-40B4-BE49-F238E27FC236}">
                <a16:creationId xmlns:a16="http://schemas.microsoft.com/office/drawing/2014/main" id="{9E8F4A26-3B39-D85E-C316-6499EF5854C1}"/>
              </a:ext>
            </a:extLst>
          </p:cNvPr>
          <p:cNvSpPr/>
          <p:nvPr userDrawn="1"/>
        </p:nvSpPr>
        <p:spPr>
          <a:xfrm>
            <a:off x="969963" y="2889250"/>
            <a:ext cx="22437725" cy="7685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7750587" y="1110997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5"/>
          </p:nvPr>
        </p:nvSpPr>
        <p:spPr>
          <a:xfrm>
            <a:off x="1502373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5" name="Espace réservé pour une image  9"/>
          <p:cNvSpPr>
            <a:spLocks noGrp="1" noChangeAspect="1"/>
          </p:cNvSpPr>
          <p:nvPr>
            <p:ph type="pic" sz="quarter" idx="16"/>
          </p:nvPr>
        </p:nvSpPr>
        <p:spPr>
          <a:xfrm>
            <a:off x="15991855" y="3141969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6" name="Espace réservé pour une image  9"/>
          <p:cNvSpPr>
            <a:spLocks noGrp="1" noChangeAspect="1"/>
          </p:cNvSpPr>
          <p:nvPr>
            <p:ph type="pic" sz="quarter" idx="17"/>
          </p:nvPr>
        </p:nvSpPr>
        <p:spPr>
          <a:xfrm>
            <a:off x="8797008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995569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2F76DC6-61F9-E9C9-9F20-1A02CDA89DE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F0F4-3E5C-499D-BC5C-E978D7E76E9A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1D7AB17-16D4-8D58-1F4A-3624BBE76A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E8F10A0-AD70-F014-C743-2FD85D7155A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5457-4DB2-483A-A3D0-036A523126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594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166273" y="2324968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89496" y="9739387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EDC647C-9188-D44B-47A2-5A1C97BCA94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4C3F2-5C7E-4C40-B69F-650D1C424F67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48B58870-3EFF-74E6-3B5A-995AB1B2E3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4F481139-FD9C-43EE-117E-9DFC7BA51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AE90DDC7-F022-4315-A414-6FE9A317DE8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093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1850570"/>
            <a:ext cx="24387175" cy="2764971"/>
          </a:xfrm>
          <a:solidFill>
            <a:schemeClr val="tx2">
              <a:alpha val="9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CA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04CF6BA4-836C-D916-5A5B-A97478C698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0CA0-31F5-4158-8FFC-104B7A778F74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ADE18427-B5A0-64EA-2E8D-CCC738096F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6E5A32A-A429-9D75-7535-51FA254A9D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B9B4-E47A-4B74-A226-BE1D8115527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3595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5" cy="13716000"/>
          </a:xfrm>
        </p:spPr>
        <p:txBody>
          <a:bodyPr rtlCol="0">
            <a:normAutofit/>
          </a:bodyPr>
          <a:lstStyle>
            <a:lvl1pPr marL="1436688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4303035" y="2414929"/>
            <a:ext cx="8181407" cy="7970041"/>
          </a:xfrm>
          <a:prstGeom prst="ellipse">
            <a:avLst/>
          </a:prstGeom>
          <a:solidFill>
            <a:srgbClr val="FFFFFF">
              <a:alpha val="50196"/>
            </a:srgb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EA6E250-7186-F05E-F151-35D7F3DDC4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0DCF-9B00-4B1F-BC58-D9E7D33FFBAF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2A6985FA-44F1-8A4B-BC3C-846F77DD88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BBF598FB-A020-243A-AA46-76DC77DF618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2C97-B12B-40CF-B933-C1929F49F21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0417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2873375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354268" y="0"/>
            <a:ext cx="13032907" cy="13716000"/>
          </a:xfrm>
          <a:solidFill>
            <a:srgbClr val="FFFFFF">
              <a:alpha val="67000"/>
            </a:srgbClr>
          </a:solidFill>
        </p:spPr>
        <p:txBody>
          <a:bodyPr anchor="ctr"/>
          <a:lstStyle>
            <a:lvl1pPr marL="457200" indent="0">
              <a:defRPr/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5C8DDBD-86A3-782C-1D76-C6A4B466B5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D9B3-728E-42DD-B117-A1763F564A32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B492BABD-216F-51F2-121F-94E6CCAF9C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78D7C189-CB5E-5BE7-9551-7A577A104D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0F86F-47C9-4C25-BCE9-7A81E07C2C8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7378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8D607-E57A-6498-CF19-F1FD25AAE09A}"/>
              </a:ext>
            </a:extLst>
          </p:cNvPr>
          <p:cNvSpPr txBox="1">
            <a:spLocks/>
          </p:cNvSpPr>
          <p:nvPr userDrawn="1"/>
        </p:nvSpPr>
        <p:spPr>
          <a:xfrm>
            <a:off x="7032625" y="1763713"/>
            <a:ext cx="9753600" cy="5616575"/>
          </a:xfrm>
          <a:prstGeom prst="rect">
            <a:avLst/>
          </a:prstGeom>
        </p:spPr>
        <p:txBody>
          <a:bodyPr lIns="0" tIns="0" rIns="0" bIns="0"/>
          <a:lstStyle>
            <a:lvl1pPr algn="r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 cap="all" baseline="0">
                <a:solidFill>
                  <a:schemeClr val="tx1"/>
                </a:solidFill>
                <a:latin typeface="Tw Cen MT Condensed" panose="020B0606020104020203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pour une image 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6096000" indent="0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ici…</a:t>
            </a:r>
          </a:p>
        </p:txBody>
      </p:sp>
      <p:sp>
        <p:nvSpPr>
          <p:cNvPr id="6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24387175" cy="13716000"/>
          </a:xfrm>
          <a:gradFill>
            <a:gsLst>
              <a:gs pos="19000">
                <a:srgbClr val="FFFFFF">
                  <a:alpha val="0"/>
                </a:srgbClr>
              </a:gs>
              <a:gs pos="66000">
                <a:srgbClr val="FFFFFF"/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353448" y="3402468"/>
            <a:ext cx="9753601" cy="5617027"/>
          </a:xfrm>
        </p:spPr>
        <p:txBody>
          <a:bodyPr anchor="ctr"/>
          <a:lstStyle>
            <a:lvl1pPr algn="ctr">
              <a:defRPr cap="none" baseline="0"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D9FD99-43F3-2ED9-BE7B-8016858A4C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E147-10AC-4161-872A-4321CAEA580C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F263EB-457F-D5C3-9634-0FB350D9D80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E95A95-6913-147A-A6E2-B89751F137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1992-C66C-4BC7-8F80-34B6B8FB443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13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9"/>
          <p:cNvSpPr>
            <a:spLocks noGrp="1"/>
          </p:cNvSpPr>
          <p:nvPr>
            <p:ph type="title"/>
          </p:nvPr>
        </p:nvSpPr>
        <p:spPr>
          <a:xfrm>
            <a:off x="-1" y="0"/>
            <a:ext cx="24387175" cy="13716000"/>
          </a:xfrm>
          <a:solidFill>
            <a:schemeClr val="tx1">
              <a:alpha val="67000"/>
            </a:schemeClr>
          </a:solidFill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E440ECBA-006D-7F6E-3AD2-421680F297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E488-F217-4D96-9294-7367DD65FE30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E6EC19E4-FE25-74C9-6EAD-839D61991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308547BC-97E7-A8EF-A230-FF8B1E4862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604AE-FB87-4CD1-9658-E73DD7BB1B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2219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75F7996C-565D-9287-7201-0D659D85B52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077784" y="4061619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01007" y="1153869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1C9EB8FB-7944-0CF1-09CB-84701A62B1D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4CDD8D-6785-4529-A9C5-C9D6228FAD19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D2AA88C3-D659-1F4C-875E-4C4C128C43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C5294115-3B2B-83A0-0646-658AA62C4D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E008A5-3CED-4750-B150-D8D4150E4C9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044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carrer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C49A2003-8699-8725-7C36-B36C54A736D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2256706" y="2240573"/>
            <a:ext cx="8953525" cy="8953366"/>
          </a:xfrm>
          <a:prstGeom prst="roundRect">
            <a:avLst/>
          </a:pr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2324232" y="11597684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21DB8442-8061-521A-CA6D-B2BD9AAF80E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052013C-EEC9-4643-AC22-7C245B58293B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BC3F31EA-BAD9-3B65-26B5-88343A18CC2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CF483C8F-1646-6EC8-ADED-8FA43221C36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FF030E-DD73-4F45-B229-5163C93FCFE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437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seu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88F91C8-3C71-6AA3-1B96-2FD34E3E7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27B8-6C3D-4D9B-B884-93BFAF23E200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C40ECA4-679B-2BC0-3B11-7AC9E0367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F71A1D2-F506-399B-CBB9-373C4B9658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E36E9-8208-4E3B-AB65-DF233C7DDF7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6931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 seul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37BA9FF1-E22E-0D29-8A56-324C322D6E2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95D72-00BB-DF8F-069C-627BFA08EB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CD2B-88ED-44FC-A6AE-EA1C8040CEFC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8777F-7A82-B713-9EDF-C2265C596E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0541F7-5CDE-5632-D939-1522B25E77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D4145A-672D-4755-AF39-321DBE46149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8791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'élément multimédia 8"/>
          <p:cNvSpPr>
            <a:spLocks noGrp="1"/>
          </p:cNvSpPr>
          <p:nvPr>
            <p:ph type="media" sz="quarter" idx="19"/>
          </p:nvPr>
        </p:nvSpPr>
        <p:spPr>
          <a:xfrm>
            <a:off x="1295868" y="4742614"/>
            <a:ext cx="20767718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F78CBDC5-4F0A-ED0D-C6D6-B216484116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1B311-3C40-4CA6-B6A2-892A5916D6E0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62D8A7D4-3F59-7D9E-2BD5-F9B0B985D23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dirty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384C99E9-3F95-55D5-DE12-BB043193D59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BF61C5F0-53E8-4042-A5F5-409EE479C81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002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4"/>
          </p:nvPr>
        </p:nvSpPr>
        <p:spPr>
          <a:xfrm>
            <a:off x="1295400" y="4837471"/>
            <a:ext cx="20767675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4DF6492-3562-1A7D-0380-5683ABB7FCF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646AC-6995-4F6C-BFE8-9E12F548D119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8C4FDD1-F93F-4D9E-A17B-B3867380D0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4746459-0304-3881-844C-7B5FFD70E8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E5CE-79DB-4BA5-926B-E56E11B5B7F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817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8" name="Espace réservé du graphique SmartArt 7"/>
          <p:cNvSpPr>
            <a:spLocks noGrp="1"/>
          </p:cNvSpPr>
          <p:nvPr>
            <p:ph type="dgm" sz="quarter" idx="14"/>
          </p:nvPr>
        </p:nvSpPr>
        <p:spPr>
          <a:xfrm>
            <a:off x="1295400" y="4808538"/>
            <a:ext cx="20767675" cy="7254875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D6292ED-7F5B-2E57-40F6-D741C47F4BB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953F-D992-4A71-86B5-25DEE94D13AC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F0EF5B1-0E7A-BEA1-5006-71D0110916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6406A5-A1AA-355B-BBBD-89A7CAC46F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8BBFF-3182-4DDF-A732-EC4CA47209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8298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/>
          <p:cNvSpPr>
            <a:spLocks noGrp="1"/>
          </p:cNvSpPr>
          <p:nvPr>
            <p:ph type="chart" sz="quarter" idx="14"/>
          </p:nvPr>
        </p:nvSpPr>
        <p:spPr>
          <a:xfrm>
            <a:off x="1295399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10" name="Espace réservé du graphique 6"/>
          <p:cNvSpPr>
            <a:spLocks noGrp="1"/>
          </p:cNvSpPr>
          <p:nvPr>
            <p:ph type="chart" sz="quarter" idx="15"/>
          </p:nvPr>
        </p:nvSpPr>
        <p:spPr>
          <a:xfrm>
            <a:off x="12256705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2585185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2604B6-33E8-AE05-BD07-7C55D6190B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7646-9DBD-4784-8896-8BB3DB301E27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CA5518-AE19-A47F-8310-34FA3BE1DE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FBFEBB-17F4-9E5F-7919-52C3948DEFD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4C15-00D8-4507-9865-16B4A92D24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3484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8B9967-E21C-D4EA-2433-B031D249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B7F0173-3220-44FF-9453-A8EB5B1D5CC6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662974-28A5-8A56-5A72-651F5DA9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7E672-99C0-9DBC-01D1-11BBE066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606D076B-4504-4086-90BC-CA283DE905C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9874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1EBB1B0D-EE85-4E78-F8B8-F4E00A39A26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258523BD-A856-16FA-F521-4B4324AE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CAD4CE-DD9C-4DC5-8CF0-917151184809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F8CD80D5-02BE-8C0D-7988-123A0D6B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6708A208-8DB5-3AB8-067F-51A84924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FF9EC5-153E-4DB2-91D7-5F87E16BC4C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2713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E7708B0-4805-6CA1-EA0C-37D10EFC5D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958975" y="1439863"/>
            <a:ext cx="1825625" cy="2071687"/>
            <a:chOff x="1836211" y="1744386"/>
            <a:chExt cx="1826681" cy="2071321"/>
          </a:xfrm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F0FC91AE-F94B-C883-4CF5-ACAD32211685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C21F77C0-E283-02BF-76C5-73CEFB3A2002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91EEB24F-C59C-2172-BFF2-A8250A0143DA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20621625" y="9539288"/>
            <a:ext cx="1825625" cy="2071687"/>
            <a:chOff x="1836211" y="1744386"/>
            <a:chExt cx="1826681" cy="2071321"/>
          </a:xfrm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92EFB264-E429-3F58-44CA-C040A00A9FD0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F43B84AC-CF3A-5708-7984-923EE95323BE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49380" y="5841410"/>
            <a:ext cx="16571803" cy="1416776"/>
          </a:xfrm>
        </p:spPr>
        <p:txBody>
          <a:bodyPr/>
          <a:lstStyle>
            <a:lvl1pPr algn="ctr"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5BCD8385-2CD3-E61F-5466-97A6A7E4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FA5E3AC-86D7-4D37-9006-47EAA6335356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FE20387-3627-8979-7CD9-AFC89DDF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C6ADDC0C-DD22-9648-9C9E-13655669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7CB84C87-FE74-42C2-A6BA-00300C0B9DB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5702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8A31A00-04C5-1729-70DC-44E0D45FA5C5}"/>
              </a:ext>
            </a:extLst>
          </p:cNvPr>
          <p:cNvGrpSpPr/>
          <p:nvPr userDrawn="1"/>
        </p:nvGrpSpPr>
        <p:grpSpPr>
          <a:xfrm>
            <a:off x="1958627" y="1439863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5ECF1B28-8C81-64FF-BB56-062D2A8AE9CA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B1D7BA22-586E-A44A-2538-ECA1A11FAA59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8967B37E-4D65-511D-EF81-78687F640C22}"/>
              </a:ext>
            </a:extLst>
          </p:cNvPr>
          <p:cNvGrpSpPr/>
          <p:nvPr userDrawn="1"/>
        </p:nvGrpSpPr>
        <p:grpSpPr>
          <a:xfrm flipH="1">
            <a:off x="20621183" y="9539992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FBF090C4-73F0-360E-0EB3-CFB5E34B32E8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ED35F700-CB5A-6153-CE10-4DBC604278B8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9" name="Image 14" descr="Gizmo_BLANC.png">
            <a:extLst>
              <a:ext uri="{FF2B5EF4-FFF2-40B4-BE49-F238E27FC236}">
                <a16:creationId xmlns:a16="http://schemas.microsoft.com/office/drawing/2014/main" id="{F1666B04-BAA6-BEA8-1275-807C306E0B8F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86646" y="3538682"/>
            <a:ext cx="16571803" cy="600131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7BE7837-653E-C2A5-16D7-60F549B1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2FEE03-ADAC-4EE3-B4CC-BB0544FF116B}" type="datetime4">
              <a:rPr lang="fr-FR" smtClean="0"/>
              <a:t>14 septembre 2026</a:t>
            </a:fld>
            <a:endParaRPr lang="fr-CA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1063577-A644-05C4-ED99-E7CEC39D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62716EA5-3234-F1B2-C832-A741D138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B5262C-D961-4443-AB76-53B37CC639D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7053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RGB_BICOLORE.png">
            <a:extLst>
              <a:ext uri="{FF2B5EF4-FFF2-40B4-BE49-F238E27FC236}">
                <a16:creationId xmlns:a16="http://schemas.microsoft.com/office/drawing/2014/main" id="{0D459033-7F79-41C1-D8EB-6ACDCD1F65B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4442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 rou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BLANC.png">
            <a:extLst>
              <a:ext uri="{FF2B5EF4-FFF2-40B4-BE49-F238E27FC236}">
                <a16:creationId xmlns:a16="http://schemas.microsoft.com/office/drawing/2014/main" id="{1A8FF673-8CE4-1D84-CA2F-BD3CE59CF5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83549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DAE7B-4854-43DE-BC41-688423CE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B702E6-7D7A-4F90-B8E4-D6CCFC3EB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CAC05-C5D9-4028-A073-D5485FB6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5BF8F-DC16-4F90-96E4-04262654477F}" type="datetimeFigureOut">
              <a:rPr lang="fr-CA" smtClean="0"/>
              <a:t>2026-09-14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5D3FCE-3B4A-4FD8-9292-1225A6D66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EFF40-9C6D-4516-AE40-987CC14B2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B9BA-E92B-4BA5-B103-060D3101966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5094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9FFF58FB-2118-39CF-2DF4-A316C179F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68413"/>
            <a:ext cx="6615113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9E0D2F7-5DE9-D229-AF94-401DAEC7E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7088" y="1344613"/>
            <a:ext cx="10194925" cy="1026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Premier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2F26A-B52E-FB51-0C5A-FCD25B337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257088" y="12422188"/>
            <a:ext cx="73152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pc="5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26616F2-8E66-40AB-A4EE-FAED7AD7BDB6}" type="datetime4">
              <a:rPr lang="fr-FR" smtClean="0"/>
              <a:t>14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6E089-83CA-D16B-E59D-C4740D3C5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12422188"/>
            <a:ext cx="100584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kern="1200" cap="all" spc="3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A1859A-EDA9-529F-D58F-D9DED8710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06025" y="969963"/>
            <a:ext cx="601663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444C958-9975-40D8-B9B1-98E97ACE700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31" name="Image 13" descr="Gizmo.png">
            <a:extLst>
              <a:ext uri="{FF2B5EF4-FFF2-40B4-BE49-F238E27FC236}">
                <a16:creationId xmlns:a16="http://schemas.microsoft.com/office/drawing/2014/main" id="{DAC978B4-2F1F-E8D8-DB1E-BF5068CD829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7113"/>
            <a:ext cx="304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17" r:id="rId4"/>
    <p:sldLayoutId id="2147483727" r:id="rId5"/>
    <p:sldLayoutId id="2147483728" r:id="rId6"/>
    <p:sldLayoutId id="2147483729" r:id="rId7"/>
    <p:sldLayoutId id="2147483718" r:id="rId8"/>
    <p:sldLayoutId id="2147483730" r:id="rId9"/>
    <p:sldLayoutId id="2147483719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20" r:id="rId25"/>
    <p:sldLayoutId id="2147483745" r:id="rId26"/>
    <p:sldLayoutId id="2147483746" r:id="rId27"/>
    <p:sldLayoutId id="2147483721" r:id="rId28"/>
    <p:sldLayoutId id="2147483722" r:id="rId29"/>
    <p:sldLayoutId id="2147483723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  <p:sldLayoutId id="2147483753" r:id="rId37"/>
  </p:sldLayoutIdLst>
  <p:hf hdr="0"/>
  <p:txStyles>
    <p:titleStyle>
      <a:lvl1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2pPr>
      <a:lvl3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3pPr>
      <a:lvl4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4pPr>
      <a:lvl5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5pPr>
      <a:lvl6pPr marL="4572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6pPr>
      <a:lvl7pPr marL="9144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7pPr>
      <a:lvl8pPr marL="13716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8pPr>
      <a:lvl9pPr marL="18288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defTabSz="1087438" rtl="0" fontAlgn="base">
        <a:spcBef>
          <a:spcPts val="3600"/>
        </a:spcBef>
        <a:spcAft>
          <a:spcPct val="0"/>
        </a:spcAft>
        <a:buFont typeface="Arial" panose="020B0604020202020204" pitchFamily="34" charset="0"/>
        <a:defRPr sz="4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685800" algn="l" defTabSz="1087438" rtl="0" fontAlgn="base">
        <a:lnSpc>
          <a:spcPct val="130000"/>
        </a:lnSpc>
        <a:spcBef>
          <a:spcPts val="36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685800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5242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68897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12" Type="http://schemas.openxmlformats.org/officeDocument/2006/relationships/image" Target="../media/image33.jpeg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5" Type="http://schemas.openxmlformats.org/officeDocument/2006/relationships/image" Target="../media/image36.jfif"/><Relationship Id="rId10" Type="http://schemas.openxmlformats.org/officeDocument/2006/relationships/image" Target="../media/image31.jpeg"/><Relationship Id="rId4" Type="http://schemas.openxmlformats.org/officeDocument/2006/relationships/image" Target="../media/image25.jpg"/><Relationship Id="rId9" Type="http://schemas.openxmlformats.org/officeDocument/2006/relationships/image" Target="../media/image30.jpeg"/><Relationship Id="rId1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d79ngqeI-I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3" descr="Une image contenant plein air, ciel, arbre, nuage&#10;&#10;Description générée automatiquement">
            <a:extLst>
              <a:ext uri="{FF2B5EF4-FFF2-40B4-BE49-F238E27FC236}">
                <a16:creationId xmlns:a16="http://schemas.microsoft.com/office/drawing/2014/main" id="{789B2935-4099-62A2-4250-33626B1F1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7175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Image 4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CE9EDF33-9F1F-DF8D-AC5A-73F6ECECB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16550" y="-152400"/>
            <a:ext cx="6211888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9">
            <a:extLst>
              <a:ext uri="{FF2B5EF4-FFF2-40B4-BE49-F238E27FC236}">
                <a16:creationId xmlns:a16="http://schemas.microsoft.com/office/drawing/2014/main" id="{1B019D7E-6045-EC63-6435-0682552EC4E5}"/>
              </a:ext>
            </a:extLst>
          </p:cNvPr>
          <p:cNvSpPr txBox="1">
            <a:spLocks/>
          </p:cNvSpPr>
          <p:nvPr/>
        </p:nvSpPr>
        <p:spPr>
          <a:xfrm>
            <a:off x="-1" y="3629819"/>
            <a:ext cx="24387175" cy="172085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ctr" defTabSz="1088639" rtl="0" eaLnBrk="1" latinLnBrk="0" hangingPunct="1">
              <a:lnSpc>
                <a:spcPct val="130000"/>
              </a:lnSpc>
              <a:spcBef>
                <a:spcPts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6600" dirty="0">
                <a:solidFill>
                  <a:schemeClr val="bg1"/>
                </a:solidFill>
              </a:rPr>
              <a:t>Technologie du génie industriel 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Technologie du génie industriel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1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3A14D-974A-B203-85E3-F0AE099D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Technologie du génie industriel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47B7C9-430B-DFC4-2284-423B14E1789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ABC0B9-4C0E-8BD5-2608-27EF0C4467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68225" y="1697831"/>
            <a:ext cx="10337800" cy="10320337"/>
          </a:xfrm>
        </p:spPr>
        <p:txBody>
          <a:bodyPr/>
          <a:lstStyle/>
          <a:p>
            <a:r>
              <a:rPr lang="fr-CA" sz="6000" dirty="0"/>
              <a:t>Caractéristiques du programme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Programme technique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Durée totale du programme: 2595 heures (3 ans)</a:t>
            </a:r>
          </a:p>
          <a:p>
            <a:pPr marL="1371600" lvl="2"/>
            <a:r>
              <a:rPr lang="fr-CA" dirty="0"/>
              <a:t>FG: 660 heures </a:t>
            </a:r>
          </a:p>
          <a:p>
            <a:pPr marL="1371600" lvl="2"/>
            <a:r>
              <a:rPr lang="fr-CA" dirty="0"/>
              <a:t>FS</a:t>
            </a:r>
            <a:r>
              <a:rPr lang="fr-CA" b="0" dirty="0">
                <a:solidFill>
                  <a:schemeClr val="tx1"/>
                </a:solidFill>
              </a:rPr>
              <a:t>: 1935 heures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Préalables: Mathématique TS 4</a:t>
            </a:r>
            <a:r>
              <a:rPr lang="fr-CA" b="0" baseline="30000" dirty="0">
                <a:solidFill>
                  <a:schemeClr val="tx1"/>
                </a:solidFill>
              </a:rPr>
              <a:t>e</a:t>
            </a:r>
            <a:r>
              <a:rPr lang="fr-CA" b="0" dirty="0">
                <a:solidFill>
                  <a:schemeClr val="tx1"/>
                </a:solidFill>
              </a:rPr>
              <a:t> ou SN 4</a:t>
            </a:r>
            <a:r>
              <a:rPr lang="fr-CA" b="0" baseline="30000" dirty="0">
                <a:solidFill>
                  <a:schemeClr val="tx1"/>
                </a:solidFill>
              </a:rPr>
              <a:t>e</a:t>
            </a:r>
            <a:r>
              <a:rPr lang="fr-CA" b="0" dirty="0">
                <a:solidFill>
                  <a:schemeClr val="tx1"/>
                </a:solidFill>
              </a:rPr>
              <a:t>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Unique à la région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E9B284-A42D-76D0-2B1B-69E061337D5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49AB2B-83E9-470F-B01A-AC2E4F1C2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62" y="3579788"/>
            <a:ext cx="8651038" cy="97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3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D9FB-08E4-AD21-EEA2-92C7B0B8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008DB-0CBD-324A-8EF6-BBF94533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Technologie du génie industriel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782163-54D6-D0AC-873A-9D03943B797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CE610F-65FD-0F52-CAD7-AFBC79D9BD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90041" y="957490"/>
            <a:ext cx="12614987" cy="10320337"/>
          </a:xfrm>
        </p:spPr>
        <p:txBody>
          <a:bodyPr/>
          <a:lstStyle/>
          <a:p>
            <a:r>
              <a:rPr lang="fr-CA" sz="6000" dirty="0"/>
              <a:t>Caractéristiques du programme (suite)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4400" b="0" dirty="0">
                <a:solidFill>
                  <a:schemeClr val="tx1"/>
                </a:solidFill>
              </a:rPr>
              <a:t>Objectifs principaux du programme:</a:t>
            </a:r>
          </a:p>
          <a:p>
            <a:pPr marL="1257300" lvl="1" indent="-571500">
              <a:lnSpc>
                <a:spcPct val="100000"/>
              </a:lnSpc>
              <a:spcBef>
                <a:spcPts val="600"/>
              </a:spcBef>
            </a:pPr>
            <a:endParaRPr lang="fr-CA" sz="3200" dirty="0"/>
          </a:p>
          <a:p>
            <a:pPr marL="1257300" lvl="1" indent="-571500">
              <a:lnSpc>
                <a:spcPct val="100000"/>
              </a:lnSpc>
              <a:spcBef>
                <a:spcPts val="600"/>
              </a:spcBef>
            </a:pPr>
            <a:r>
              <a:rPr lang="fr-CA" sz="3200" dirty="0"/>
              <a:t>Accroitre la productivité et la performance des entreprises en   intervenant directement dans les opérations</a:t>
            </a:r>
          </a:p>
          <a:p>
            <a:pPr marL="1257300" lvl="1" indent="-571500">
              <a:lnSpc>
                <a:spcPct val="100000"/>
              </a:lnSpc>
              <a:spcBef>
                <a:spcPts val="600"/>
              </a:spcBef>
            </a:pPr>
            <a:endParaRPr lang="fr-CA" sz="3200" dirty="0"/>
          </a:p>
          <a:p>
            <a:pPr marL="1371600" lvl="1">
              <a:lnSpc>
                <a:spcPct val="100000"/>
              </a:lnSpc>
              <a:spcBef>
                <a:spcPts val="600"/>
              </a:spcBef>
            </a:pPr>
            <a:r>
              <a:rPr lang="fr-CA" sz="3200" b="0" dirty="0">
                <a:solidFill>
                  <a:schemeClr val="tx1"/>
                </a:solidFill>
              </a:rPr>
              <a:t>Assurer le bon fonctionnement d’équipes de travail, gérer des projets et assumer des prises de décision</a:t>
            </a:r>
          </a:p>
          <a:p>
            <a:pPr marL="1371600" lvl="1">
              <a:lnSpc>
                <a:spcPct val="100000"/>
              </a:lnSpc>
            </a:pPr>
            <a:r>
              <a:rPr lang="fr-CA" sz="3200" b="0" dirty="0">
                <a:solidFill>
                  <a:schemeClr val="tx1"/>
                </a:solidFill>
              </a:rPr>
              <a:t>Voir à l’amélioration des méthodes de travail, des processus et à la réduction des couts</a:t>
            </a:r>
          </a:p>
          <a:p>
            <a:pPr marL="1371600" lvl="1">
              <a:lnSpc>
                <a:spcPct val="100000"/>
              </a:lnSpc>
            </a:pPr>
            <a:r>
              <a:rPr lang="fr-CA" sz="3200" dirty="0"/>
              <a:t>Planifier et coordonner la production, gérer, contrôler et améliorer la qualité des produits</a:t>
            </a:r>
          </a:p>
          <a:p>
            <a:pPr marL="1371600" lvl="1">
              <a:lnSpc>
                <a:spcPct val="100000"/>
              </a:lnSpc>
            </a:pPr>
            <a:r>
              <a:rPr lang="fr-CA" sz="3200" dirty="0"/>
              <a:t>Organiser l’aménagement, la circulation, la manutention et l’entreposage à l’intérieur des entreprises</a:t>
            </a:r>
          </a:p>
          <a:p>
            <a:pPr marL="1371600" lvl="1">
              <a:lnSpc>
                <a:spcPct val="100000"/>
              </a:lnSpc>
            </a:pPr>
            <a:r>
              <a:rPr lang="fr-CA" sz="3200" dirty="0"/>
              <a:t>Mettre en place un programme de santé et de sécurité au travail et de prévention des accidents et des programmes d’entretien de l’équipement</a:t>
            </a:r>
            <a:endParaRPr lang="fr-CA" sz="3200" b="0" dirty="0">
              <a:solidFill>
                <a:schemeClr val="tx1"/>
              </a:solidFill>
            </a:endParaRPr>
          </a:p>
          <a:p>
            <a:pPr lvl="1" indent="0">
              <a:buNone/>
            </a:pPr>
            <a:endParaRPr lang="fr-CA" sz="4400" b="0" dirty="0">
              <a:solidFill>
                <a:schemeClr val="tx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E4B1C5-4771-990E-BAAB-EF81428BF4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E78250B-DBAB-0218-CA4D-2E2DEAF9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562" y="3579788"/>
            <a:ext cx="8651038" cy="97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56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Profil type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2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3922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1BBB6-AB7E-7B9D-42B6-FFC0677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Profil type de la personne étudiante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BB269-9BAE-06DB-B257-2EA6562DE6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39465" y="2338842"/>
            <a:ext cx="10337800" cy="10320337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Curieuse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Créative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Aime communiquer avec les autres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Intérêt pour les tâches variées et les sciences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Bon sens de l’observation et qui aime obtenir des résultats concrets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Sens de l’organisation et initiative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rgbClr val="C00000"/>
                </a:solidFill>
              </a:rPr>
              <a:t>Bref quelqu’un qui aime améliorer les choses !!!!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B0BFBC-CDD2-B627-83D8-41F5FFCEF3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14732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7" y="1209675"/>
            <a:ext cx="8735201" cy="10174288"/>
          </a:xfrm>
        </p:spPr>
        <p:txBody>
          <a:bodyPr/>
          <a:lstStyle/>
          <a:p>
            <a:r>
              <a:rPr lang="fr-CA" altLang="fr-FR" sz="8800" dirty="0"/>
              <a:t>Éléments distinctifs  </a:t>
            </a:r>
            <a:endParaRPr lang="fr-CA" altLang="fr-FR" dirty="0">
              <a:solidFill>
                <a:schemeClr val="bg1"/>
              </a:solidFill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9150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C78A9-59D4-6BBF-FEAB-1AD211828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075BC-AC16-263B-CBA4-E284C81C5DA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E13239A-CA81-C853-AB49-818F8C6AD9B5}"/>
              </a:ext>
            </a:extLst>
          </p:cNvPr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7912100" y="5454319"/>
            <a:ext cx="10337800" cy="679870"/>
          </a:xfrm>
        </p:spPr>
        <p:txBody>
          <a:bodyPr/>
          <a:lstStyle/>
          <a:p>
            <a:r>
              <a:rPr lang="fr-CA" altLang="fr-FR" b="0" dirty="0">
                <a:solidFill>
                  <a:schemeClr val="tx1"/>
                </a:solidFill>
              </a:rPr>
              <a:t>Apprentissage en milieu de travail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906A20-E635-3324-BFC7-91087A107DD3}"/>
              </a:ext>
            </a:extLst>
          </p:cNvPr>
          <p:cNvSpPr>
            <a:spLocks noGrp="1"/>
          </p:cNvSpPr>
          <p:nvPr>
            <p:ph type="sldNum" sz="quarter" idx="18"/>
            <p:custDataLst>
              <p:tags r:id="rId3"/>
            </p:custDataLst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FFC0BC9-DEB9-8F0F-9575-E9C88C029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2467" y="3636595"/>
            <a:ext cx="3661447" cy="36354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9961588-F83C-E343-BB37-0C5BF08723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5525" y="7824873"/>
            <a:ext cx="5532599" cy="3985605"/>
          </a:xfrm>
          <a:prstGeom prst="rect">
            <a:avLst/>
          </a:prstGeom>
        </p:spPr>
      </p:pic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754FE816-72C1-B9AF-1DF5-E71B369D6F7F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 bwMode="auto">
          <a:xfrm>
            <a:off x="7912100" y="9282248"/>
            <a:ext cx="10337800" cy="67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r-CA" altLang="fr-FR" b="0" dirty="0">
                <a:solidFill>
                  <a:schemeClr val="tx1"/>
                </a:solidFill>
              </a:rPr>
              <a:t>Alternance Travail-Études (ATE)</a:t>
            </a:r>
          </a:p>
        </p:txBody>
      </p:sp>
    </p:spTree>
    <p:extLst>
      <p:ext uri="{BB962C8B-B14F-4D97-AF65-F5344CB8AC3E}">
        <p14:creationId xmlns:p14="http://schemas.microsoft.com/office/powerpoint/2010/main" val="316927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plafond, voie, plateforme&#10;&#10;Description générée automatiquement">
            <a:extLst>
              <a:ext uri="{FF2B5EF4-FFF2-40B4-BE49-F238E27FC236}">
                <a16:creationId xmlns:a16="http://schemas.microsoft.com/office/drawing/2014/main" id="{453232AD-059E-4FC8-AD22-D828CE6478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</a:blip>
          <a:srcRect b="15755"/>
          <a:stretch/>
        </p:blipFill>
        <p:spPr>
          <a:xfrm>
            <a:off x="1579" y="15486"/>
            <a:ext cx="24384000" cy="137119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F4C108F-A156-46D8-B649-B3528B1BF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1046" y="1881447"/>
            <a:ext cx="13427646" cy="2651126"/>
          </a:xfrm>
        </p:spPr>
        <p:txBody>
          <a:bodyPr>
            <a:normAutofit/>
          </a:bodyPr>
          <a:lstStyle/>
          <a:p>
            <a:r>
              <a:rPr lang="fr-CA" dirty="0"/>
              <a:t>Les visites d’usines (AMT)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372DC0C-BF83-4CFA-879F-02E8B97E74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33" r="5268" b="-1"/>
          <a:stretch/>
        </p:blipFill>
        <p:spPr>
          <a:xfrm>
            <a:off x="1580" y="8029985"/>
            <a:ext cx="6310142" cy="5701498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34B10D-DA6B-4F9F-814B-F2D37BCD4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0479" y="4832832"/>
            <a:ext cx="3627948" cy="6363368"/>
          </a:xfrm>
        </p:spPr>
        <p:txBody>
          <a:bodyPr anchor="t">
            <a:normAutofit fontScale="85000" lnSpcReduction="2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Bedco</a:t>
            </a:r>
            <a:r>
              <a:rPr lang="fr-CA" dirty="0">
                <a:solidFill>
                  <a:schemeClr val="tx1"/>
                </a:solidFill>
              </a:rPr>
              <a:t> </a:t>
            </a:r>
            <a:r>
              <a:rPr lang="fr-CA" dirty="0" err="1">
                <a:solidFill>
                  <a:schemeClr val="tx1"/>
                </a:solidFill>
              </a:rPr>
              <a:t>Lab</a:t>
            </a:r>
            <a:endParaRPr lang="fr-CA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Pelican</a:t>
            </a:r>
            <a:endParaRPr lang="fr-CA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Syncreon</a:t>
            </a:r>
            <a:endParaRPr lang="fr-CA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Sonaca</a:t>
            </a:r>
            <a:endParaRPr lang="fr-CA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>
                <a:solidFill>
                  <a:schemeClr val="tx1"/>
                </a:solidFill>
              </a:rPr>
              <a:t>Lumen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Flexpipe</a:t>
            </a:r>
            <a:endParaRPr lang="fr-CA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dirty="0" err="1">
                <a:solidFill>
                  <a:schemeClr val="tx1"/>
                </a:solidFill>
              </a:rPr>
              <a:t>Avior</a:t>
            </a:r>
            <a:endParaRPr lang="fr-CA" dirty="0">
              <a:solidFill>
                <a:schemeClr val="tx1"/>
              </a:solidFill>
            </a:endParaRPr>
          </a:p>
          <a:p>
            <a:endParaRPr lang="fr-CA" sz="4000" dirty="0"/>
          </a:p>
          <a:p>
            <a:endParaRPr lang="fr-CA" sz="4000" dirty="0"/>
          </a:p>
          <a:p>
            <a:endParaRPr lang="fr-CA" sz="360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E1E4FF84-AC83-DA83-EA87-9F2548F5E9B8}"/>
              </a:ext>
            </a:extLst>
          </p:cNvPr>
          <p:cNvSpPr/>
          <p:nvPr/>
        </p:nvSpPr>
        <p:spPr>
          <a:xfrm rot="5400000">
            <a:off x="-999891" y="-2081686"/>
            <a:ext cx="9075948" cy="880342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860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E9AC63DC-D444-4F7A-8D79-E3CAC3216F6A}"/>
              </a:ext>
            </a:extLst>
          </p:cNvPr>
          <p:cNvSpPr/>
          <p:nvPr/>
        </p:nvSpPr>
        <p:spPr>
          <a:xfrm>
            <a:off x="7176929" y="5355772"/>
            <a:ext cx="5627020" cy="558701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860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814F3CFE-AF8F-C0B4-285C-2A8C942F8FF1}"/>
              </a:ext>
            </a:extLst>
          </p:cNvPr>
          <p:cNvSpPr txBox="1">
            <a:spLocks/>
          </p:cNvSpPr>
          <p:nvPr/>
        </p:nvSpPr>
        <p:spPr bwMode="auto">
          <a:xfrm>
            <a:off x="18846483" y="4645232"/>
            <a:ext cx="5100946" cy="5813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lnSpcReduction="10000"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>
                <a:solidFill>
                  <a:schemeClr val="tx1"/>
                </a:solidFill>
              </a:rPr>
              <a:t>BRP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>
                <a:solidFill>
                  <a:schemeClr val="tx1"/>
                </a:solidFill>
              </a:rPr>
              <a:t>Bell </a:t>
            </a:r>
            <a:r>
              <a:rPr lang="fr-CA" sz="4100" dirty="0" err="1">
                <a:solidFill>
                  <a:schemeClr val="tx1"/>
                </a:solidFill>
              </a:rPr>
              <a:t>Helicopter</a:t>
            </a:r>
            <a:endParaRPr lang="fr-CA" sz="4100" dirty="0">
              <a:solidFill>
                <a:schemeClr val="tx1"/>
              </a:solidFill>
            </a:endParaRP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>
                <a:solidFill>
                  <a:schemeClr val="tx1"/>
                </a:solidFill>
              </a:rPr>
              <a:t>SPI Sécurité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 err="1">
                <a:solidFill>
                  <a:schemeClr val="tx1"/>
                </a:solidFill>
              </a:rPr>
              <a:t>Signify</a:t>
            </a:r>
            <a:endParaRPr lang="fr-CA" sz="4100" dirty="0">
              <a:solidFill>
                <a:schemeClr val="tx1"/>
              </a:solidFill>
            </a:endParaRP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>
                <a:solidFill>
                  <a:schemeClr val="tx1"/>
                </a:solidFill>
              </a:rPr>
              <a:t>ABB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r>
              <a:rPr lang="fr-CA" sz="4100" dirty="0">
                <a:solidFill>
                  <a:schemeClr val="tx1"/>
                </a:solidFill>
              </a:rPr>
              <a:t>Safran</a:t>
            </a:r>
          </a:p>
          <a:p>
            <a:pPr marL="685800" indent="-685800" eaLnBrk="1" hangingPunct="1">
              <a:buFont typeface="Arial" panose="020B0604020202020204" pitchFamily="34" charset="0"/>
              <a:buChar char="•"/>
            </a:pPr>
            <a:endParaRPr lang="fr-CA" sz="3600" dirty="0"/>
          </a:p>
        </p:txBody>
      </p:sp>
    </p:spTree>
    <p:extLst>
      <p:ext uri="{BB962C8B-B14F-4D97-AF65-F5344CB8AC3E}">
        <p14:creationId xmlns:p14="http://schemas.microsoft.com/office/powerpoint/2010/main" val="72966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D51CB68-9D58-D287-E775-B1175B166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6" r="-1" b="19929"/>
          <a:stretch>
            <a:fillRect/>
          </a:stretch>
        </p:blipFill>
        <p:spPr>
          <a:xfrm>
            <a:off x="1582" y="-16741"/>
            <a:ext cx="16230574" cy="89416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382199-F22D-FD7B-0301-3F89B75C4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49"/>
          <a:stretch>
            <a:fillRect/>
          </a:stretch>
        </p:blipFill>
        <p:spPr>
          <a:xfrm rot="5400000">
            <a:off x="15838056" y="377372"/>
            <a:ext cx="8941630" cy="8153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11100A-D75C-4919-B346-6D4E9DEF3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066" y="9537106"/>
            <a:ext cx="13734578" cy="2230824"/>
          </a:xfrm>
        </p:spPr>
        <p:txBody>
          <a:bodyPr vert="horz" wrap="square" lIns="182880" tIns="91440" rIns="182880" bIns="9144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8000" dirty="0">
                <a:solidFill>
                  <a:srgbClr val="C00000"/>
                </a:solidFill>
              </a:rPr>
              <a:t>Laboratoires et simulations (AMT)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BEC8BE-7329-4A0F-8972-7E68467FB25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89" r="2" b="9174"/>
          <a:stretch>
            <a:fillRect/>
          </a:stretch>
        </p:blipFill>
        <p:spPr>
          <a:xfrm>
            <a:off x="16232171" y="8908635"/>
            <a:ext cx="8153400" cy="482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5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11100A-D75C-4919-B346-6D4E9DEF3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64" y="10287841"/>
            <a:ext cx="12287252" cy="2800800"/>
          </a:xfrm>
        </p:spPr>
        <p:txBody>
          <a:bodyPr vert="horz" wrap="square" lIns="182880" tIns="91440" rIns="182880" bIns="9144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sz="11200" dirty="0">
                <a:solidFill>
                  <a:srgbClr val="C00000"/>
                </a:solidFill>
              </a:rPr>
              <a:t>Sorties (AMT)</a:t>
            </a:r>
          </a:p>
        </p:txBody>
      </p:sp>
      <p:pic>
        <p:nvPicPr>
          <p:cNvPr id="4" name="Image 3" descr="Une image contenant texte, personne, debout, groupe&#10;&#10;Description générée automatiquement">
            <a:extLst>
              <a:ext uri="{FF2B5EF4-FFF2-40B4-BE49-F238E27FC236}">
                <a16:creationId xmlns:a16="http://schemas.microsoft.com/office/drawing/2014/main" id="{A19828BC-7C94-4DBA-B804-FD96F4B3D3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2" r="6001" b="1"/>
          <a:stretch/>
        </p:blipFill>
        <p:spPr>
          <a:xfrm>
            <a:off x="1600" y="-2"/>
            <a:ext cx="12001498" cy="7823656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CBA303D-3B1A-4F65-9201-298123BAC7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1389"/>
          <a:stretch/>
        </p:blipFill>
        <p:spPr>
          <a:xfrm>
            <a:off x="12384077" y="-2"/>
            <a:ext cx="12001500" cy="7976056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sp>
        <p:nvSpPr>
          <p:cNvPr id="6" name="AutoShape 4">
            <a:extLst>
              <a:ext uri="{FF2B5EF4-FFF2-40B4-BE49-F238E27FC236}">
                <a16:creationId xmlns:a16="http://schemas.microsoft.com/office/drawing/2014/main" id="{A689A77A-7B29-4A77-994A-D2394BC918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888786" y="6553199"/>
            <a:ext cx="4424218" cy="442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fr-CA" sz="8600"/>
          </a:p>
        </p:txBody>
      </p:sp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B50ABE19-84EF-4267-81AA-6EBDA9A99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061186" y="9113302"/>
            <a:ext cx="5340224" cy="2827178"/>
          </a:xfrm>
        </p:spPr>
      </p:pic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18DBAB6A-2B79-4FF9-9584-AB1E0EA00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7490" y="8419575"/>
            <a:ext cx="6200070" cy="229632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5E5415B-E83A-1D7D-3659-31AE120DB2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40207" y="10792319"/>
            <a:ext cx="3858572" cy="229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18BF7-282C-442F-A0E6-1C863958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128" y="9231681"/>
            <a:ext cx="7770282" cy="3053482"/>
          </a:xfrm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sz="6000" dirty="0"/>
              <a:t>Stages </a:t>
            </a:r>
            <a:r>
              <a:rPr lang="en-US" sz="6000" dirty="0" err="1"/>
              <a:t>durant</a:t>
            </a:r>
            <a:r>
              <a:rPr lang="en-US" sz="6000" dirty="0"/>
              <a:t> le </a:t>
            </a:r>
            <a:r>
              <a:rPr lang="en-US" sz="6000" dirty="0" err="1"/>
              <a:t>programme</a:t>
            </a:r>
            <a:r>
              <a:rPr lang="en-US" sz="6000" dirty="0"/>
              <a:t> (AMT)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BDBD9C-6E42-49EF-94A8-082483F76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5485" y="9231681"/>
            <a:ext cx="13219842" cy="3053482"/>
          </a:xfrm>
        </p:spPr>
        <p:txBody>
          <a:bodyPr vert="horz" wrap="square" lIns="182880" tIns="91440" rIns="182880" bIns="91440" numCol="1" rtlCol="0" anchor="ctr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>
                <a:solidFill>
                  <a:schemeClr val="tx1"/>
                </a:solidFill>
              </a:rPr>
              <a:t>Une </a:t>
            </a:r>
            <a:r>
              <a:rPr lang="en-US" sz="4400" b="0" dirty="0" err="1">
                <a:solidFill>
                  <a:schemeClr val="tx1"/>
                </a:solidFill>
              </a:rPr>
              <a:t>journée</a:t>
            </a:r>
            <a:r>
              <a:rPr lang="en-US" sz="4400" b="0" dirty="0">
                <a:solidFill>
                  <a:schemeClr val="tx1"/>
                </a:solidFill>
              </a:rPr>
              <a:t> par </a:t>
            </a:r>
            <a:r>
              <a:rPr lang="en-US" sz="4400" b="0" dirty="0" err="1">
                <a:solidFill>
                  <a:schemeClr val="tx1"/>
                </a:solidFill>
              </a:rPr>
              <a:t>semaine</a:t>
            </a:r>
            <a:r>
              <a:rPr lang="en-US" sz="4400" b="0" dirty="0">
                <a:solidFill>
                  <a:schemeClr val="tx1"/>
                </a:solidFill>
              </a:rPr>
              <a:t> </a:t>
            </a:r>
            <a:r>
              <a:rPr lang="en-US" sz="4400" b="0" dirty="0" err="1">
                <a:solidFill>
                  <a:schemeClr val="tx1"/>
                </a:solidFill>
              </a:rPr>
              <a:t>supervisée</a:t>
            </a:r>
            <a:r>
              <a:rPr lang="en-US" sz="4400" b="0" dirty="0">
                <a:solidFill>
                  <a:schemeClr val="tx1"/>
                </a:solidFill>
              </a:rPr>
              <a:t> </a:t>
            </a:r>
            <a:r>
              <a:rPr lang="en-US" sz="4400" b="0" dirty="0" err="1">
                <a:solidFill>
                  <a:schemeClr val="tx1"/>
                </a:solidFill>
              </a:rPr>
              <a:t>en</a:t>
            </a:r>
            <a:r>
              <a:rPr lang="en-US" sz="4400" b="0" dirty="0">
                <a:solidFill>
                  <a:schemeClr val="tx1"/>
                </a:solidFill>
              </a:rPr>
              <a:t> </a:t>
            </a:r>
            <a:r>
              <a:rPr lang="en-US" sz="4400" b="0" dirty="0" err="1">
                <a:solidFill>
                  <a:schemeClr val="tx1"/>
                </a:solidFill>
              </a:rPr>
              <a:t>entreprise</a:t>
            </a:r>
            <a:r>
              <a:rPr lang="en-US" sz="4400" b="0" dirty="0">
                <a:solidFill>
                  <a:schemeClr val="tx1"/>
                </a:solidFill>
              </a:rPr>
              <a:t> et au Collège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>
                <a:solidFill>
                  <a:schemeClr val="tx1"/>
                </a:solidFill>
              </a:rPr>
              <a:t>4e session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>
                <a:solidFill>
                  <a:schemeClr val="tx1"/>
                </a:solidFill>
              </a:rPr>
              <a:t>5e session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A32D1F2-6F13-45EB-93D6-2E1D38AC8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295" y="404347"/>
            <a:ext cx="4450800" cy="78206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FEB1F11-7C33-410E-A378-59A3D3CE4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1034" y="586163"/>
            <a:ext cx="4497762" cy="788165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1337E66-E73E-4AEC-9E34-E05DC98AA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9688" y="666100"/>
            <a:ext cx="10405758" cy="780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1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18BF7-282C-442F-A0E6-1C863958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78" y="9241603"/>
            <a:ext cx="7770282" cy="3053482"/>
          </a:xfrm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sz="6000" dirty="0"/>
              <a:t>Stage 6e session (AMT)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D28616F-BDDF-4B72-BC9D-186697758AD4}"/>
              </a:ext>
            </a:extLst>
          </p:cNvPr>
          <p:cNvSpPr txBox="1">
            <a:spLocks/>
          </p:cNvSpPr>
          <p:nvPr/>
        </p:nvSpPr>
        <p:spPr>
          <a:xfrm>
            <a:off x="11796569" y="9380152"/>
            <a:ext cx="9011104" cy="3311524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Stage </a:t>
            </a:r>
            <a:r>
              <a:rPr lang="en-US" sz="4400" dirty="0" err="1"/>
              <a:t>crédité</a:t>
            </a:r>
            <a:r>
              <a:rPr lang="en-US" sz="4400" dirty="0"/>
              <a:t> de 6 </a:t>
            </a:r>
            <a:r>
              <a:rPr lang="en-US" sz="4400" dirty="0" err="1"/>
              <a:t>semaines</a:t>
            </a:r>
            <a:endParaRPr lang="en-US" sz="4400" dirty="0"/>
          </a:p>
          <a:p>
            <a:r>
              <a:rPr lang="en-US" sz="4400" dirty="0" err="1"/>
              <a:t>Superviseur</a:t>
            </a:r>
            <a:r>
              <a:rPr lang="en-US" sz="4400" dirty="0"/>
              <a:t> </a:t>
            </a:r>
            <a:r>
              <a:rPr lang="en-US" sz="4400" dirty="0" err="1"/>
              <a:t>en</a:t>
            </a:r>
            <a:r>
              <a:rPr lang="en-US" sz="4400" dirty="0"/>
              <a:t> </a:t>
            </a:r>
            <a:r>
              <a:rPr lang="en-US" sz="4400" dirty="0" err="1"/>
              <a:t>entreprise</a:t>
            </a:r>
            <a:endParaRPr lang="en-US" sz="4400" dirty="0"/>
          </a:p>
          <a:p>
            <a:r>
              <a:rPr lang="en-US" sz="4400" dirty="0"/>
              <a:t>Personne </a:t>
            </a:r>
            <a:r>
              <a:rPr lang="en-US" sz="4400" dirty="0" err="1"/>
              <a:t>enseignante</a:t>
            </a:r>
            <a:endParaRPr lang="en-US" sz="4400" dirty="0"/>
          </a:p>
          <a:p>
            <a:pPr marL="0" indent="0" defTabSz="1828800" fontAlgn="auto">
              <a:spcBef>
                <a:spcPts val="2000"/>
              </a:spcBef>
              <a:spcAft>
                <a:spcPts val="0"/>
              </a:spcAft>
              <a:buNone/>
              <a:defRPr/>
            </a:pPr>
            <a:endParaRPr lang="en-US" sz="4000" dirty="0">
              <a:latin typeface="Calibri" panose="020F0502020204030204"/>
            </a:endParaRPr>
          </a:p>
        </p:txBody>
      </p:sp>
      <p:pic>
        <p:nvPicPr>
          <p:cNvPr id="4" name="Image 3" descr="Une image contenant texte, intérieur, fraise&#10;&#10;Description générée automatiquement">
            <a:extLst>
              <a:ext uri="{FF2B5EF4-FFF2-40B4-BE49-F238E27FC236}">
                <a16:creationId xmlns:a16="http://schemas.microsoft.com/office/drawing/2014/main" id="{7555B96D-C082-4C2B-94AC-CADC4A726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72" y="52540"/>
            <a:ext cx="21028446" cy="847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1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318BF7-282C-442F-A0E6-1C863958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457" y="9535214"/>
            <a:ext cx="7770282" cy="3053482"/>
          </a:xfrm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sz="6000" dirty="0"/>
              <a:t>Stages </a:t>
            </a:r>
            <a:r>
              <a:rPr lang="en-US" sz="6000" dirty="0" err="1"/>
              <a:t>durant</a:t>
            </a:r>
            <a:r>
              <a:rPr lang="en-US" sz="6000" dirty="0"/>
              <a:t> </a:t>
            </a:r>
            <a:r>
              <a:rPr lang="en-US" sz="6000" dirty="0" err="1"/>
              <a:t>l’été</a:t>
            </a:r>
            <a:r>
              <a:rPr lang="en-US" sz="6000" dirty="0"/>
              <a:t> (ATE)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D28616F-BDDF-4B72-BC9D-186697758AD4}"/>
              </a:ext>
            </a:extLst>
          </p:cNvPr>
          <p:cNvSpPr txBox="1">
            <a:spLocks/>
          </p:cNvSpPr>
          <p:nvPr/>
        </p:nvSpPr>
        <p:spPr>
          <a:xfrm>
            <a:off x="11657083" y="9112582"/>
            <a:ext cx="9011104" cy="3311524"/>
          </a:xfrm>
          <a:prstGeom prst="rect">
            <a:avLst/>
          </a:prstGeom>
        </p:spPr>
        <p:txBody>
          <a:bodyPr vert="horz" lIns="182880" tIns="91440" rIns="182880" bIns="9144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/>
              <a:t>8 à 12 </a:t>
            </a:r>
            <a:r>
              <a:rPr lang="en-US" sz="4000" dirty="0" err="1"/>
              <a:t>semaines</a:t>
            </a:r>
            <a:r>
              <a:rPr lang="en-US" sz="4000" dirty="0"/>
              <a:t> </a:t>
            </a:r>
            <a:r>
              <a:rPr lang="en-US" sz="4000" dirty="0" err="1"/>
              <a:t>l’été</a:t>
            </a:r>
            <a:r>
              <a:rPr lang="en-US" sz="4000" dirty="0"/>
              <a:t> dans </a:t>
            </a:r>
            <a:r>
              <a:rPr lang="en-US" sz="4000" dirty="0" err="1"/>
              <a:t>votre</a:t>
            </a:r>
            <a:r>
              <a:rPr lang="en-US" sz="4000" dirty="0"/>
              <a:t> </a:t>
            </a:r>
            <a:r>
              <a:rPr lang="en-US" sz="4000" dirty="0" err="1"/>
              <a:t>domaine</a:t>
            </a:r>
            <a:r>
              <a:rPr lang="en-US" sz="4000" dirty="0"/>
              <a:t> </a:t>
            </a:r>
            <a:r>
              <a:rPr lang="en-US" sz="4000" dirty="0" err="1"/>
              <a:t>d’études</a:t>
            </a:r>
            <a:endParaRPr lang="en-US" sz="4000" dirty="0"/>
          </a:p>
          <a:p>
            <a:r>
              <a:rPr lang="en-US" sz="4000" dirty="0"/>
              <a:t>Bien </a:t>
            </a:r>
            <a:r>
              <a:rPr lang="en-US" sz="4000" dirty="0" err="1"/>
              <a:t>rémunérés</a:t>
            </a:r>
            <a:endParaRPr lang="en-US" sz="4000" dirty="0"/>
          </a:p>
          <a:p>
            <a:r>
              <a:rPr lang="en-US" sz="4000" dirty="0"/>
              <a:t>Dans </a:t>
            </a:r>
            <a:r>
              <a:rPr lang="en-US" sz="4000" dirty="0" err="1"/>
              <a:t>une</a:t>
            </a:r>
            <a:r>
              <a:rPr lang="en-US" sz="4000" dirty="0"/>
              <a:t> </a:t>
            </a:r>
            <a:r>
              <a:rPr lang="en-US" sz="4000" dirty="0" err="1"/>
              <a:t>entreprise</a:t>
            </a:r>
            <a:r>
              <a:rPr lang="en-US" sz="4000" dirty="0"/>
              <a:t> de la </a:t>
            </a:r>
            <a:r>
              <a:rPr lang="en-US" sz="4000" dirty="0" err="1"/>
              <a:t>région</a:t>
            </a:r>
            <a:endParaRPr lang="en-US" sz="4000" dirty="0"/>
          </a:p>
          <a:p>
            <a:r>
              <a:rPr lang="en-US" sz="4000" dirty="0"/>
              <a:t>Validation du </a:t>
            </a:r>
            <a:r>
              <a:rPr lang="en-US" sz="4000" dirty="0" err="1"/>
              <a:t>choix</a:t>
            </a:r>
            <a:r>
              <a:rPr lang="en-US" sz="4000" dirty="0"/>
              <a:t> de </a:t>
            </a:r>
            <a:r>
              <a:rPr lang="en-US" sz="4000" dirty="0" err="1"/>
              <a:t>carrière</a:t>
            </a:r>
            <a:endParaRPr lang="en-US" sz="4000" dirty="0"/>
          </a:p>
          <a:p>
            <a:r>
              <a:rPr lang="en-US" sz="4000" dirty="0"/>
              <a:t>Prendre de </a:t>
            </a:r>
            <a:r>
              <a:rPr lang="en-US" sz="4000" dirty="0" err="1"/>
              <a:t>l’expérience</a:t>
            </a:r>
            <a:r>
              <a:rPr lang="en-US" sz="4000" dirty="0"/>
              <a:t> sur le </a:t>
            </a:r>
            <a:r>
              <a:rPr lang="en-US" sz="4000" dirty="0" err="1"/>
              <a:t>marché</a:t>
            </a:r>
            <a:r>
              <a:rPr lang="en-US" sz="4000" dirty="0"/>
              <a:t> du travail</a:t>
            </a: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190E343-33F2-4ACB-ABF7-898692797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054" y="-818511"/>
            <a:ext cx="4286250" cy="42862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51ABB7A-21C2-481E-A9AC-03CEFE487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132" y="505663"/>
            <a:ext cx="6922230" cy="3893754"/>
          </a:xfrm>
          <a:prstGeom prst="rect">
            <a:avLst/>
          </a:prstGeom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CEED5B09-1217-4CF0-A4C3-3516B5AFD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901" y="5800434"/>
            <a:ext cx="4978400" cy="2768600"/>
          </a:xfrm>
          <a:prstGeom prst="rect">
            <a:avLst/>
          </a:prstGeom>
        </p:spPr>
      </p:pic>
      <p:pic>
        <p:nvPicPr>
          <p:cNvPr id="18" name="Image 17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009C4C4-1D8B-4F49-B081-303BF64B6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881" y="377301"/>
            <a:ext cx="4762500" cy="23812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176D3E5-9849-404E-8E96-948C23DA21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088" y="5800434"/>
            <a:ext cx="2950702" cy="1815816"/>
          </a:xfrm>
          <a:prstGeom prst="rect">
            <a:avLst/>
          </a:prstGeom>
        </p:spPr>
      </p:pic>
      <p:pic>
        <p:nvPicPr>
          <p:cNvPr id="3074" name="Picture 2" descr="Emplois | Concord Premium Meats | Profil de l'entreprise | jobillico.com">
            <a:extLst>
              <a:ext uri="{FF2B5EF4-FFF2-40B4-BE49-F238E27FC236}">
                <a16:creationId xmlns:a16="http://schemas.microsoft.com/office/drawing/2014/main" id="{F76001FF-D28B-4EED-B57B-B62169586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86" y="5800435"/>
            <a:ext cx="3414602" cy="189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C5BD4D1-15DF-4910-9747-C9F6927518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725" y="3393359"/>
            <a:ext cx="3000348" cy="1570182"/>
          </a:xfrm>
          <a:prstGeom prst="rect">
            <a:avLst/>
          </a:prstGeom>
        </p:spPr>
      </p:pic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E417149-B9C0-47E5-84C6-AEC8E7F5CC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625" y="3709835"/>
            <a:ext cx="4499012" cy="1304062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AC81AC8-05B4-4994-B9B6-E26B93E88F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4131" y="5845300"/>
            <a:ext cx="2414116" cy="241411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0B592FC-5ACD-448F-BD88-CB92E18471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759" y="6465106"/>
            <a:ext cx="4375244" cy="166846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A7CF958-7E65-4DDC-AA4D-E9C24D50FCB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88" y="221972"/>
            <a:ext cx="3471238" cy="2881128"/>
          </a:xfrm>
          <a:prstGeom prst="rect">
            <a:avLst/>
          </a:prstGeom>
        </p:spPr>
      </p:pic>
      <p:pic>
        <p:nvPicPr>
          <p:cNvPr id="32" name="Image 31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CA14963D-9316-45A4-B55C-001E10EE01C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9706" y="3880587"/>
            <a:ext cx="3989686" cy="119690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1B38115-2FAA-46B2-93DF-4ADE5128BF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064" y="3429745"/>
            <a:ext cx="3187270" cy="177070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7F52ACE-F31D-4D05-9000-9EE98E9B6E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5371" y="236402"/>
            <a:ext cx="2808760" cy="28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Perspectives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4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15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4694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">
            <a:extLst>
              <a:ext uri="{FF2B5EF4-FFF2-40B4-BE49-F238E27FC236}">
                <a16:creationId xmlns:a16="http://schemas.microsoft.com/office/drawing/2014/main" id="{1F387C21-3582-4F0C-AEB0-2A6D2E47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59" y="2824976"/>
            <a:ext cx="6436392" cy="8727688"/>
          </a:xfrm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kern="1200" dirty="0">
                <a:latin typeface="+mj-lt"/>
                <a:ea typeface="+mj-ea"/>
                <a:cs typeface="+mj-cs"/>
              </a:rPr>
              <a:t>Perspectives </a:t>
            </a:r>
            <a:r>
              <a:rPr lang="en-US" dirty="0"/>
              <a:t>pour </a:t>
            </a:r>
            <a:r>
              <a:rPr lang="en-US" dirty="0" err="1"/>
              <a:t>l</a:t>
            </a:r>
            <a:r>
              <a:rPr lang="en-US" kern="1200" dirty="0" err="1">
                <a:latin typeface="+mj-lt"/>
                <a:ea typeface="+mj-ea"/>
                <a:cs typeface="+mj-cs"/>
              </a:rPr>
              <a:t>’avenir</a:t>
            </a:r>
            <a:endParaRPr lang="en-US" kern="1200" dirty="0">
              <a:latin typeface="+mj-lt"/>
              <a:ea typeface="+mj-ea"/>
              <a:cs typeface="+mj-cs"/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1D995777-98C5-42A6-85C8-69EEACD7DB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38122" y="1514089"/>
            <a:ext cx="9436453" cy="10687822"/>
          </a:xfrm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  <a:normAutofit fontScale="40000" lnSpcReduction="20000"/>
          </a:bodyPr>
          <a:lstStyle/>
          <a:p>
            <a:r>
              <a:rPr lang="en-US" sz="12000" dirty="0">
                <a:solidFill>
                  <a:srgbClr val="C00000"/>
                </a:solidFill>
              </a:rPr>
              <a:t>Marché du travail</a:t>
            </a: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</a:t>
            </a:r>
            <a:r>
              <a:rPr lang="en-US" sz="8000" b="0" dirty="0" err="1">
                <a:solidFill>
                  <a:schemeClr val="tx1"/>
                </a:solidFill>
              </a:rPr>
              <a:t>en</a:t>
            </a:r>
            <a:r>
              <a:rPr lang="en-US" sz="8000" b="0" dirty="0">
                <a:solidFill>
                  <a:schemeClr val="tx1"/>
                </a:solidFill>
              </a:rPr>
              <a:t> génie </a:t>
            </a:r>
            <a:r>
              <a:rPr lang="en-US" sz="8000" b="0" dirty="0" err="1">
                <a:solidFill>
                  <a:schemeClr val="tx1"/>
                </a:solidFill>
              </a:rPr>
              <a:t>industriel</a:t>
            </a:r>
            <a:endParaRPr lang="en-US" sz="8000" b="0" dirty="0">
              <a:solidFill>
                <a:schemeClr val="tx1"/>
              </a:solidFill>
            </a:endParaRP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Coordonnateur, </a:t>
            </a:r>
            <a:r>
              <a:rPr lang="en-US" sz="8000" b="0" dirty="0" err="1">
                <a:solidFill>
                  <a:schemeClr val="tx1"/>
                </a:solidFill>
              </a:rPr>
              <a:t>planificateur</a:t>
            </a:r>
            <a:r>
              <a:rPr lang="en-US" sz="8000" b="0" dirty="0">
                <a:solidFill>
                  <a:schemeClr val="tx1"/>
                </a:solidFill>
              </a:rPr>
              <a:t> </a:t>
            </a:r>
            <a:r>
              <a:rPr lang="en-US" sz="8000" b="0" dirty="0" err="1">
                <a:solidFill>
                  <a:schemeClr val="tx1"/>
                </a:solidFill>
              </a:rPr>
              <a:t>ou</a:t>
            </a:r>
            <a:r>
              <a:rPr lang="en-US" sz="8000" b="0" dirty="0">
                <a:solidFill>
                  <a:schemeClr val="tx1"/>
                </a:solidFill>
              </a:rPr>
              <a:t> </a:t>
            </a:r>
            <a:r>
              <a:rPr lang="en-US" sz="8000" b="0" dirty="0" err="1">
                <a:solidFill>
                  <a:schemeClr val="tx1"/>
                </a:solidFill>
              </a:rPr>
              <a:t>superviseur</a:t>
            </a:r>
            <a:r>
              <a:rPr lang="en-US" sz="8000" b="0" dirty="0">
                <a:solidFill>
                  <a:schemeClr val="tx1"/>
                </a:solidFill>
              </a:rPr>
              <a:t> de la production</a:t>
            </a: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 err="1">
                <a:solidFill>
                  <a:schemeClr val="tx1"/>
                </a:solidFill>
              </a:rPr>
              <a:t>Planificateur</a:t>
            </a:r>
            <a:r>
              <a:rPr lang="en-US" sz="8000" b="0" dirty="0">
                <a:solidFill>
                  <a:schemeClr val="tx1"/>
                </a:solidFill>
              </a:rPr>
              <a:t> des </a:t>
            </a:r>
            <a:r>
              <a:rPr lang="en-US" sz="8000" b="0" dirty="0" err="1">
                <a:solidFill>
                  <a:schemeClr val="tx1"/>
                </a:solidFill>
              </a:rPr>
              <a:t>approvisionnements</a:t>
            </a:r>
            <a:r>
              <a:rPr lang="en-US" sz="8000" b="0" dirty="0">
                <a:solidFill>
                  <a:schemeClr val="tx1"/>
                </a:solidFill>
              </a:rPr>
              <a:t> et de la production</a:t>
            </a: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au </a:t>
            </a:r>
            <a:r>
              <a:rPr lang="en-US" sz="8000" b="0" dirty="0" err="1">
                <a:solidFill>
                  <a:schemeClr val="tx1"/>
                </a:solidFill>
              </a:rPr>
              <a:t>contrôle</a:t>
            </a:r>
            <a:r>
              <a:rPr lang="en-US" sz="8000" b="0" dirty="0">
                <a:solidFill>
                  <a:schemeClr val="tx1"/>
                </a:solidFill>
              </a:rPr>
              <a:t> de la </a:t>
            </a:r>
            <a:r>
              <a:rPr lang="en-US" sz="8000" b="0" dirty="0" err="1">
                <a:solidFill>
                  <a:schemeClr val="tx1"/>
                </a:solidFill>
              </a:rPr>
              <a:t>qualité</a:t>
            </a:r>
            <a:endParaRPr lang="en-US" sz="8000" b="0" dirty="0">
              <a:solidFill>
                <a:schemeClr val="tx1"/>
              </a:solidFill>
            </a:endParaRP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</a:t>
            </a:r>
            <a:r>
              <a:rPr lang="en-US" sz="8000" b="0" dirty="0" err="1">
                <a:solidFill>
                  <a:schemeClr val="tx1"/>
                </a:solidFill>
              </a:rPr>
              <a:t>en</a:t>
            </a:r>
            <a:r>
              <a:rPr lang="en-US" sz="8000" b="0" dirty="0">
                <a:solidFill>
                  <a:schemeClr val="tx1"/>
                </a:solidFill>
              </a:rPr>
              <a:t> </a:t>
            </a:r>
            <a:r>
              <a:rPr lang="en-US" sz="8000" b="0" dirty="0" err="1">
                <a:solidFill>
                  <a:schemeClr val="tx1"/>
                </a:solidFill>
              </a:rPr>
              <a:t>organisation</a:t>
            </a:r>
            <a:r>
              <a:rPr lang="en-US" sz="8000" b="0" dirty="0">
                <a:solidFill>
                  <a:schemeClr val="tx1"/>
                </a:solidFill>
              </a:rPr>
              <a:t> du travail</a:t>
            </a: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</a:t>
            </a:r>
            <a:r>
              <a:rPr lang="en-US" sz="8000" b="0" dirty="0" err="1">
                <a:solidFill>
                  <a:schemeClr val="tx1"/>
                </a:solidFill>
              </a:rPr>
              <a:t>en</a:t>
            </a:r>
            <a:r>
              <a:rPr lang="en-US" sz="8000" b="0" dirty="0">
                <a:solidFill>
                  <a:schemeClr val="tx1"/>
                </a:solidFill>
              </a:rPr>
              <a:t> production </a:t>
            </a:r>
            <a:r>
              <a:rPr lang="en-US" sz="8000" b="0" dirty="0" err="1">
                <a:solidFill>
                  <a:schemeClr val="tx1"/>
                </a:solidFill>
              </a:rPr>
              <a:t>automatisée</a:t>
            </a:r>
            <a:endParaRPr lang="en-US" sz="8000" b="0" dirty="0">
              <a:solidFill>
                <a:schemeClr val="tx1"/>
              </a:solidFill>
            </a:endParaRP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</a:t>
            </a:r>
            <a:r>
              <a:rPr lang="en-US" sz="8000" b="0" dirty="0" err="1">
                <a:solidFill>
                  <a:schemeClr val="tx1"/>
                </a:solidFill>
              </a:rPr>
              <a:t>en</a:t>
            </a:r>
            <a:r>
              <a:rPr lang="en-US" sz="8000" b="0" dirty="0">
                <a:solidFill>
                  <a:schemeClr val="tx1"/>
                </a:solidFill>
              </a:rPr>
              <a:t> santé et sécurité</a:t>
            </a: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Chargé de </a:t>
            </a:r>
            <a:r>
              <a:rPr lang="en-US" sz="8000" b="0" dirty="0" err="1">
                <a:solidFill>
                  <a:schemeClr val="tx1"/>
                </a:solidFill>
              </a:rPr>
              <a:t>projet</a:t>
            </a:r>
            <a:endParaRPr lang="en-US" sz="8000" b="0" dirty="0">
              <a:solidFill>
                <a:schemeClr val="tx1"/>
              </a:solidFill>
            </a:endParaRP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Technologue </a:t>
            </a:r>
            <a:r>
              <a:rPr lang="en-US" sz="8000" b="0" dirty="0" err="1">
                <a:solidFill>
                  <a:schemeClr val="tx1"/>
                </a:solidFill>
              </a:rPr>
              <a:t>en</a:t>
            </a:r>
            <a:r>
              <a:rPr lang="en-US" sz="8000" b="0" dirty="0">
                <a:solidFill>
                  <a:schemeClr val="tx1"/>
                </a:solidFill>
              </a:rPr>
              <a:t> maintenance </a:t>
            </a:r>
            <a:r>
              <a:rPr lang="en-US" sz="8000" b="0" dirty="0" err="1">
                <a:solidFill>
                  <a:schemeClr val="tx1"/>
                </a:solidFill>
              </a:rPr>
              <a:t>préventive</a:t>
            </a:r>
            <a:endParaRPr lang="en-US" sz="8000" b="0" dirty="0">
              <a:solidFill>
                <a:schemeClr val="tx1"/>
              </a:solidFill>
            </a:endParaRPr>
          </a:p>
          <a:p>
            <a:pPr marL="628650" indent="-609600" fontAlgn="base">
              <a:buFont typeface="Arial" panose="020B0604020202020204" pitchFamily="34" charset="0"/>
              <a:buChar char="•"/>
            </a:pPr>
            <a:r>
              <a:rPr lang="en-US" sz="8000" b="0" dirty="0">
                <a:solidFill>
                  <a:schemeClr val="tx1"/>
                </a:solidFill>
              </a:rPr>
              <a:t>Agent </a:t>
            </a:r>
            <a:r>
              <a:rPr lang="en-US" sz="8000" b="0" dirty="0" err="1">
                <a:solidFill>
                  <a:schemeClr val="tx1"/>
                </a:solidFill>
              </a:rPr>
              <a:t>logistique</a:t>
            </a:r>
            <a:endParaRPr lang="en-US" sz="8000" b="0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A6DF660-BEC5-48A6-9ADD-2FA490647E3A}"/>
              </a:ext>
            </a:extLst>
          </p:cNvPr>
          <p:cNvSpPr txBox="1">
            <a:spLocks/>
          </p:cNvSpPr>
          <p:nvPr/>
        </p:nvSpPr>
        <p:spPr>
          <a:xfrm>
            <a:off x="16347233" y="1514088"/>
            <a:ext cx="7303945" cy="10466418"/>
          </a:xfrm>
          <a:prstGeom prst="rect">
            <a:avLst/>
          </a:prstGeom>
        </p:spPr>
        <p:txBody>
          <a:bodyPr vert="horz" lIns="182880" tIns="91440" rIns="182880" bIns="9144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rgbClr val="C00000"/>
                </a:solidFill>
              </a:rPr>
              <a:t>Université</a:t>
            </a:r>
            <a:endParaRPr lang="en-US" sz="3800" b="1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Génie de la production </a:t>
            </a:r>
            <a:r>
              <a:rPr lang="en-US" sz="3500" dirty="0" err="1"/>
              <a:t>automatisée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Génie des </a:t>
            </a:r>
            <a:r>
              <a:rPr lang="en-US" sz="3500" dirty="0" err="1"/>
              <a:t>opérations</a:t>
            </a:r>
            <a:r>
              <a:rPr lang="en-US" sz="3500" dirty="0"/>
              <a:t> et de la </a:t>
            </a:r>
            <a:r>
              <a:rPr lang="en-US" sz="3500" dirty="0" err="1"/>
              <a:t>logistique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Génie </a:t>
            </a:r>
            <a:r>
              <a:rPr lang="en-US" sz="3500" dirty="0" err="1"/>
              <a:t>industriel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Génie </a:t>
            </a:r>
            <a:r>
              <a:rPr lang="en-US" sz="3500" dirty="0" err="1"/>
              <a:t>mécanique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Gestion des operations</a:t>
            </a:r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Gestion des </a:t>
            </a:r>
            <a:r>
              <a:rPr lang="en-US" sz="3500" dirty="0" err="1"/>
              <a:t>ressources</a:t>
            </a:r>
            <a:r>
              <a:rPr lang="en-US" sz="3500" dirty="0"/>
              <a:t> </a:t>
            </a:r>
            <a:r>
              <a:rPr lang="en-US" sz="3500" dirty="0" err="1"/>
              <a:t>humaines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Relations </a:t>
            </a:r>
            <a:r>
              <a:rPr lang="en-US" sz="3500" dirty="0" err="1"/>
              <a:t>industrielles</a:t>
            </a:r>
            <a:endParaRPr lang="en-US" sz="3500" dirty="0"/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Administration</a:t>
            </a:r>
          </a:p>
          <a:p>
            <a:pPr marL="457200" indent="-457200"/>
            <a:endParaRPr lang="en-US" sz="3500" dirty="0"/>
          </a:p>
          <a:p>
            <a:pPr marL="457200" indent="-457200"/>
            <a:r>
              <a:rPr lang="en-US" sz="3500" dirty="0"/>
              <a:t>Etc.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9658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10155440" cy="10174288"/>
          </a:xfrm>
        </p:spPr>
        <p:txBody>
          <a:bodyPr/>
          <a:lstStyle/>
          <a:p>
            <a:r>
              <a:rPr lang="fr-CA" altLang="fr-FR" dirty="0"/>
              <a:t>Vidéo et avantages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58406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u contenu 4">
            <a:extLst>
              <a:ext uri="{FF2B5EF4-FFF2-40B4-BE49-F238E27FC236}">
                <a16:creationId xmlns:a16="http://schemas.microsoft.com/office/drawing/2014/main" id="{457EB570-6DE9-C5BA-07AF-4193C5F0FFC4}"/>
              </a:ext>
            </a:extLst>
          </p:cNvPr>
          <p:cNvSpPr>
            <a:spLocks noGrp="1" noChangeArrowheads="1"/>
          </p:cNvSpPr>
          <p:nvPr>
            <p:ph type="body" sz="quarter" idx="17"/>
          </p:nvPr>
        </p:nvSpPr>
        <p:spPr>
          <a:xfrm>
            <a:off x="1295867" y="1365346"/>
            <a:ext cx="9609769" cy="10320337"/>
          </a:xfrm>
        </p:spPr>
        <p:txBody>
          <a:bodyPr/>
          <a:lstStyle/>
          <a:p>
            <a:r>
              <a:rPr lang="fr-CA" altLang="fr-FR" dirty="0"/>
              <a:t>Vidéo du programme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115ED1-4550-A149-3C78-79CB150939A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CE3D0BD0-B1C5-44DC-9AEC-4B5CED325F61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  <p:pic>
        <p:nvPicPr>
          <p:cNvPr id="9" name="Image 8" descr="Une image contenant rouge, Graphique, conception&#10;&#10;Description générée automatiquement">
            <a:extLst>
              <a:ext uri="{FF2B5EF4-FFF2-40B4-BE49-F238E27FC236}">
                <a16:creationId xmlns:a16="http://schemas.microsoft.com/office/drawing/2014/main" id="{9DDE006B-1015-91AA-FF7C-757E54D9E2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635236" y="11929551"/>
            <a:ext cx="943240" cy="13091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F64D775-CBC4-4447-2C24-EB6D69613077}"/>
              </a:ext>
            </a:extLst>
          </p:cNvPr>
          <p:cNvSpPr txBox="1"/>
          <p:nvPr/>
        </p:nvSpPr>
        <p:spPr>
          <a:xfrm>
            <a:off x="13481540" y="5273889"/>
            <a:ext cx="8532192" cy="2503249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3600"/>
              </a:spcBef>
            </a:pPr>
            <a:r>
              <a:rPr lang="fr-CA" sz="6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Technologie du génie industriel </a:t>
            </a:r>
            <a:endParaRPr lang="fr-CA" sz="6600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7B00DA-8929-9D08-EA48-34AED4DD5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867" y="3869714"/>
            <a:ext cx="9320068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02103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u contenu 4">
            <a:extLst>
              <a:ext uri="{FF2B5EF4-FFF2-40B4-BE49-F238E27FC236}">
                <a16:creationId xmlns:a16="http://schemas.microsoft.com/office/drawing/2014/main" id="{77EA79ED-8406-BC11-2D04-097283237D2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314061" y="605454"/>
            <a:ext cx="10221408" cy="11606277"/>
          </a:xfrm>
        </p:spPr>
        <p:txBody>
          <a:bodyPr/>
          <a:lstStyle/>
          <a:p>
            <a:r>
              <a:rPr lang="fr-CA" altLang="fr-FR" dirty="0"/>
              <a:t>Les avantages du programme</a:t>
            </a:r>
          </a:p>
          <a:p>
            <a:pPr lvl="1"/>
            <a:r>
              <a:rPr lang="fr-CA" altLang="fr-FR" sz="3400" dirty="0"/>
              <a:t>Profession en pleine expansion et bien rémunérée</a:t>
            </a:r>
          </a:p>
          <a:p>
            <a:pPr lvl="1"/>
            <a:r>
              <a:rPr lang="fr-CA" altLang="fr-FR" sz="3400" dirty="0"/>
              <a:t>Outils et techniques modernes permettant d’améliorer la productivité des entreprises </a:t>
            </a:r>
          </a:p>
          <a:p>
            <a:pPr lvl="1"/>
            <a:r>
              <a:rPr lang="fr-CA" altLang="fr-FR" sz="3400" dirty="0"/>
              <a:t>Accès à des visites industrielles dans des entreprises de secteurs variés et à des conférences portant sur le milieu dès la 1re session</a:t>
            </a:r>
          </a:p>
          <a:p>
            <a:pPr lvl="1"/>
            <a:r>
              <a:rPr lang="fr-CA" altLang="fr-FR" sz="3400" dirty="0"/>
              <a:t>Réalisation de projets concrets et de mandats en partenariat avec les entreprises de la région</a:t>
            </a:r>
          </a:p>
          <a:p>
            <a:pPr lvl="1"/>
            <a:r>
              <a:rPr lang="fr-CA" altLang="fr-FR" sz="3400" dirty="0"/>
              <a:t>Participation à différents évènements en lien avec le génie industriel</a:t>
            </a:r>
          </a:p>
          <a:p>
            <a:pPr lvl="1"/>
            <a:r>
              <a:rPr lang="fr-CA" altLang="fr-FR" sz="3400" dirty="0"/>
              <a:t>Approche pédagogique basée sur l’AMT</a:t>
            </a:r>
          </a:p>
          <a:p>
            <a:endParaRPr lang="fr-CA" alt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0E484-E537-A237-8C00-CE0FE05DA1AC}"/>
              </a:ext>
            </a:extLst>
          </p:cNvPr>
          <p:cNvSpPr/>
          <p:nvPr/>
        </p:nvSpPr>
        <p:spPr>
          <a:xfrm>
            <a:off x="12584616" y="1293813"/>
            <a:ext cx="10221409" cy="10320337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46085" name="Espace réservé pour une image  13" descr="Une image contenant intérieur, meubles, mur, décoration d’intérieur&#10;&#10;Description générée automatiquement">
            <a:extLst>
              <a:ext uri="{FF2B5EF4-FFF2-40B4-BE49-F238E27FC236}">
                <a16:creationId xmlns:a16="http://schemas.microsoft.com/office/drawing/2014/main" id="{1DF0CB7B-D1A1-D694-80B4-54DDAD6E4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02124" y="1759946"/>
            <a:ext cx="9386392" cy="938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E5E7A7-FA1A-607D-E8B1-6B1C3502E2E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>
              <a:defRPr/>
            </a:pPr>
            <a:fld id="{CE3D0BD0-B1C5-44DC-9AEC-4B5CED325F61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  <p:pic>
        <p:nvPicPr>
          <p:cNvPr id="8" name="Image 7" descr="Une image contenant rouge, Graphique, conception&#10;&#10;Description générée automatiquement">
            <a:extLst>
              <a:ext uri="{FF2B5EF4-FFF2-40B4-BE49-F238E27FC236}">
                <a16:creationId xmlns:a16="http://schemas.microsoft.com/office/drawing/2014/main" id="{635C9C83-C614-04B4-B3D0-7FD4053AE3E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2635236" y="11929551"/>
            <a:ext cx="943240" cy="130912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1B819C35-277B-0E5C-C87C-9E81A672E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1289" y="4294097"/>
            <a:ext cx="8524595" cy="512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Collège Lionel Groulx">
  <a:themeElements>
    <a:clrScheme name="Collège Lionel Groulx 2019">
      <a:dk1>
        <a:sysClr val="windowText" lastClr="000000"/>
      </a:dk1>
      <a:lt1>
        <a:sysClr val="window" lastClr="FFFFFF"/>
      </a:lt1>
      <a:dk2>
        <a:srgbClr val="D22630"/>
      </a:dk2>
      <a:lt2>
        <a:srgbClr val="E6E6E6"/>
      </a:lt2>
      <a:accent1>
        <a:srgbClr val="D22630"/>
      </a:accent1>
      <a:accent2>
        <a:srgbClr val="000000"/>
      </a:accent2>
      <a:accent3>
        <a:srgbClr val="A9ABAD"/>
      </a:accent3>
      <a:accent4>
        <a:srgbClr val="DBDCDD"/>
      </a:accent4>
      <a:accent5>
        <a:srgbClr val="757778"/>
      </a:accent5>
      <a:accent6>
        <a:srgbClr val="48494A"/>
      </a:accent6>
      <a:hlink>
        <a:srgbClr val="000000"/>
      </a:hlink>
      <a:folHlink>
        <a:srgbClr val="A9ABAD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2630"/>
        </a:solidFill>
        <a:ln>
          <a:noFill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bIns="0" rtlCol="0">
        <a:spAutoFit/>
      </a:bodyPr>
      <a:lstStyle>
        <a:defPPr>
          <a:lnSpc>
            <a:spcPct val="130000"/>
          </a:lnSpc>
          <a:spcBef>
            <a:spcPts val="3600"/>
          </a:spcBef>
          <a:defRPr sz="2200" dirty="0" err="1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3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4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5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6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7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8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9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0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7B17D7A9AA84CA909FB6EA4BA91BD" ma:contentTypeVersion="19" ma:contentTypeDescription="Create a new document." ma:contentTypeScope="" ma:versionID="5bccfef63d663776a445d5988690da7f">
  <xsd:schema xmlns:xsd="http://www.w3.org/2001/XMLSchema" xmlns:xs="http://www.w3.org/2001/XMLSchema" xmlns:p="http://schemas.microsoft.com/office/2006/metadata/properties" xmlns:ns2="4eef8e14-84b7-4653-8982-99831c58640c" xmlns:ns3="ad6418eb-b4ce-4a08-83d5-3ddb3316b34e" targetNamespace="http://schemas.microsoft.com/office/2006/metadata/properties" ma:root="true" ma:fieldsID="3980c9f853575fc045113645c54031ca" ns2:_="" ns3:_="">
    <xsd:import namespace="4eef8e14-84b7-4653-8982-99831c58640c"/>
    <xsd:import namespace="ad6418eb-b4ce-4a08-83d5-3ddb3316b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f8e14-84b7-4653-8982-99831c586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a3afb9-d487-4605-acc3-379986bae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418eb-b4ce-4a08-83d5-3ddb3316b34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5d1381-aba3-4671-819f-689704a89a39}" ma:internalName="TaxCatchAll" ma:showField="CatchAllData" ma:web="ad6418eb-b4ce-4a08-83d5-3ddb3316b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ef8e14-84b7-4653-8982-99831c58640c">
      <Terms xmlns="http://schemas.microsoft.com/office/infopath/2007/PartnerControls"/>
    </lcf76f155ced4ddcb4097134ff3c332f>
    <TaxCatchAll xmlns="ad6418eb-b4ce-4a08-83d5-3ddb3316b34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F1439A-B139-4FFF-A310-CE563F00D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ef8e14-84b7-4653-8982-99831c58640c"/>
    <ds:schemaRef ds:uri="ad6418eb-b4ce-4a08-83d5-3ddb3316b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6E81AE-BDCD-4BFB-AF99-A1CDAE24D22F}">
  <ds:schemaRefs>
    <ds:schemaRef ds:uri="http://schemas.openxmlformats.org/package/2006/metadata/core-properties"/>
    <ds:schemaRef ds:uri="http://purl.org/dc/elements/1.1/"/>
    <ds:schemaRef ds:uri="http://purl.org/dc/dcmitype/"/>
    <ds:schemaRef ds:uri="6b9d682f-8d08-4b3b-95ee-4db3047b0574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f1fce099-3f38-4ceb-8d12-dcb3678f9cc7"/>
    <ds:schemaRef ds:uri="4eef8e14-84b7-4653-8982-99831c58640c"/>
    <ds:schemaRef ds:uri="ad6418eb-b4ce-4a08-83d5-3ddb3316b34e"/>
  </ds:schemaRefs>
</ds:datastoreItem>
</file>

<file path=customXml/itemProps3.xml><?xml version="1.0" encoding="utf-8"?>
<ds:datastoreItem xmlns:ds="http://schemas.openxmlformats.org/officeDocument/2006/customXml" ds:itemID="{25207699-8044-4948-B7A6-A9009F00B7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</TotalTime>
  <Words>512</Words>
  <Application>Microsoft Office PowerPoint</Application>
  <PresentationFormat>Personnalisé</PresentationFormat>
  <Paragraphs>123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3" baseType="lpstr">
      <vt:lpstr>Arial</vt:lpstr>
      <vt:lpstr>Calibri</vt:lpstr>
      <vt:lpstr>Collège Lionel Groulx</vt:lpstr>
      <vt:lpstr>Présentation PowerPoint</vt:lpstr>
      <vt:lpstr>Technologie du génie industriel </vt:lpstr>
      <vt:lpstr>Technologie du génie industriel</vt:lpstr>
      <vt:lpstr>Technologie du génie industriel</vt:lpstr>
      <vt:lpstr>Profil type</vt:lpstr>
      <vt:lpstr>Profil type de la personne étudiante</vt:lpstr>
      <vt:lpstr>Éléments distinctifs  </vt:lpstr>
      <vt:lpstr>Éléments distinctifs</vt:lpstr>
      <vt:lpstr>Les visites d’usines (AMT)</vt:lpstr>
      <vt:lpstr>Laboratoires et simulations (AMT) </vt:lpstr>
      <vt:lpstr>Sorties (AMT)</vt:lpstr>
      <vt:lpstr>Stages durant le programme (AMT)</vt:lpstr>
      <vt:lpstr>Stage 6e session (AMT)</vt:lpstr>
      <vt:lpstr>Stages durant l’été (ATE)</vt:lpstr>
      <vt:lpstr>Perspectives</vt:lpstr>
      <vt:lpstr>Perspectives pour l’avenir</vt:lpstr>
      <vt:lpstr>Vidéo et avantages</vt:lpstr>
      <vt:lpstr>Présentation PowerPoint</vt:lpstr>
      <vt:lpstr>Présentation PowerPoint</vt:lpstr>
      <vt:lpstr>Présentation PowerPoint</vt:lpstr>
    </vt:vector>
  </TitlesOfParts>
  <Company>Sophie Le Bigot Présentatique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Le Bigot</dc:creator>
  <cp:lastModifiedBy>Alice Bergeron</cp:lastModifiedBy>
  <cp:revision>81</cp:revision>
  <dcterms:created xsi:type="dcterms:W3CDTF">2019-02-08T13:32:15Z</dcterms:created>
  <dcterms:modified xsi:type="dcterms:W3CDTF">2026-09-14T15:53:28Z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0x01010082D7B17D7A9AA84CA909FB6EA4BA91BD</vt:lpwstr>
  </property>
  <property fmtid="{D5CDD505-2E9C-101B-9397-08002B2CF9AE}" pid="3" name="MediaServiceImageTags">
    <vt:lpwstr/>
  </property>
</Properties>
</file>