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sldIdLst>
    <p:sldId id="256" r:id="rId5"/>
    <p:sldId id="258" r:id="rId6"/>
    <p:sldId id="259" r:id="rId7"/>
    <p:sldId id="267" r:id="rId8"/>
    <p:sldId id="263" r:id="rId9"/>
    <p:sldId id="262" r:id="rId10"/>
    <p:sldId id="264" r:id="rId11"/>
    <p:sldId id="265" r:id="rId12"/>
  </p:sldIdLst>
  <p:sldSz cx="18288000" cy="10287000"/>
  <p:notesSz cx="6858000" cy="9144000"/>
  <p:embeddedFontLst>
    <p:embeddedFont>
      <p:font typeface="Montserrat" panose="00000500000000000000" pitchFamily="2" charset="0"/>
      <p:regular r:id="rId14"/>
      <p:bold r:id="rId15"/>
      <p:italic r:id="rId16"/>
      <p:boldItalic r:id="rId17"/>
    </p:embeddedFont>
    <p:embeddedFont>
      <p:font typeface="Montserrat Bold" panose="00000800000000000000"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380" autoAdjust="0"/>
  </p:normalViewPr>
  <p:slideViewPr>
    <p:cSldViewPr snapToGrid="0">
      <p:cViewPr varScale="1">
        <p:scale>
          <a:sx n="26" d="100"/>
          <a:sy n="26" d="100"/>
        </p:scale>
        <p:origin x="170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e Bergeron" userId="1b34f9ea-c725-43b7-a59f-0bd7250547dc" providerId="ADAL" clId="{749AF76D-C64D-446F-A6C2-746A98524A18}"/>
    <pc:docChg chg="modSld">
      <pc:chgData name="Alice Bergeron" userId="1b34f9ea-c725-43b7-a59f-0bd7250547dc" providerId="ADAL" clId="{749AF76D-C64D-446F-A6C2-746A98524A18}" dt="2026-09-17T20:21:56.633" v="0" actId="20577"/>
      <pc:docMkLst>
        <pc:docMk/>
      </pc:docMkLst>
      <pc:sldChg chg="modSp mod">
        <pc:chgData name="Alice Bergeron" userId="1b34f9ea-c725-43b7-a59f-0bd7250547dc" providerId="ADAL" clId="{749AF76D-C64D-446F-A6C2-746A98524A18}" dt="2026-09-17T20:21:56.633" v="0" actId="20577"/>
        <pc:sldMkLst>
          <pc:docMk/>
          <pc:sldMk cId="0" sldId="258"/>
        </pc:sldMkLst>
        <pc:spChg chg="mod">
          <ac:chgData name="Alice Bergeron" userId="1b34f9ea-c725-43b7-a59f-0bd7250547dc" providerId="ADAL" clId="{749AF76D-C64D-446F-A6C2-746A98524A18}" dt="2026-09-17T20:21:56.633" v="0" actId="20577"/>
          <ac:spMkLst>
            <pc:docMk/>
            <pc:sldMk cId="0" sldId="258"/>
            <ac:spMk id="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A88E61-260B-4C3D-95DD-0C64E16909FA}" type="datetimeFigureOut">
              <a:rPr lang="fr-CA" smtClean="0"/>
              <a:t>2026-09-17</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ACB9EE-C2FA-4041-ABD7-D82C7DA2BE4A}" type="slidenum">
              <a:rPr lang="fr-CA" smtClean="0"/>
              <a:t>‹N°›</a:t>
            </a:fld>
            <a:endParaRPr lang="fr-CA"/>
          </a:p>
        </p:txBody>
      </p:sp>
    </p:spTree>
    <p:extLst>
      <p:ext uri="{BB962C8B-B14F-4D97-AF65-F5344CB8AC3E}">
        <p14:creationId xmlns:p14="http://schemas.microsoft.com/office/powerpoint/2010/main" val="2165423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55ACB9EE-C2FA-4041-ABD7-D82C7DA2BE4A}" type="slidenum">
              <a:rPr lang="fr-CA" smtClean="0"/>
              <a:t>1</a:t>
            </a:fld>
            <a:endParaRPr lang="fr-CA"/>
          </a:p>
        </p:txBody>
      </p:sp>
    </p:spTree>
    <p:extLst>
      <p:ext uri="{BB962C8B-B14F-4D97-AF65-F5344CB8AC3E}">
        <p14:creationId xmlns:p14="http://schemas.microsoft.com/office/powerpoint/2010/main" val="2545379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Musique : </a:t>
            </a:r>
            <a:r>
              <a:rPr lang="fr-CA" err="1"/>
              <a:t>Elisapi</a:t>
            </a:r>
            <a:endParaRPr lang="fr-CA"/>
          </a:p>
        </p:txBody>
      </p:sp>
      <p:sp>
        <p:nvSpPr>
          <p:cNvPr id="4" name="Espace réservé du numéro de diapositive 3"/>
          <p:cNvSpPr>
            <a:spLocks noGrp="1"/>
          </p:cNvSpPr>
          <p:nvPr>
            <p:ph type="sldNum" sz="quarter" idx="5"/>
          </p:nvPr>
        </p:nvSpPr>
        <p:spPr/>
        <p:txBody>
          <a:bodyPr/>
          <a:lstStyle/>
          <a:p>
            <a:fld id="{55ACB9EE-C2FA-4041-ABD7-D82C7DA2BE4A}" type="slidenum">
              <a:rPr lang="fr-CA" smtClean="0"/>
              <a:t>2</a:t>
            </a:fld>
            <a:endParaRPr lang="fr-CA"/>
          </a:p>
        </p:txBody>
      </p:sp>
    </p:spTree>
    <p:extLst>
      <p:ext uri="{BB962C8B-B14F-4D97-AF65-F5344CB8AC3E}">
        <p14:creationId xmlns:p14="http://schemas.microsoft.com/office/powerpoint/2010/main" val="2858972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Rapidement – peut-être durant le service des bouchées et thé </a:t>
            </a:r>
            <a:r>
              <a:rPr lang="fr-CA" err="1"/>
              <a:t>labrodor</a:t>
            </a:r>
            <a:r>
              <a:rPr lang="fr-CA"/>
              <a:t>. </a:t>
            </a:r>
          </a:p>
          <a:p>
            <a:r>
              <a:rPr lang="fr-CA"/>
              <a:t>On gagnerait qq secondes... ;)</a:t>
            </a:r>
          </a:p>
          <a:p>
            <a:r>
              <a:rPr lang="fr-CA"/>
              <a:t>Peut-être par Edith et </a:t>
            </a:r>
            <a:r>
              <a:rPr lang="fr-CA" err="1"/>
              <a:t>Lysanne</a:t>
            </a:r>
            <a:r>
              <a:rPr lang="fr-CA"/>
              <a:t>?? </a:t>
            </a:r>
          </a:p>
          <a:p>
            <a:endParaRPr lang="fr-CA"/>
          </a:p>
          <a:p>
            <a:endParaRPr lang="fr-CA"/>
          </a:p>
          <a:p>
            <a:endParaRPr lang="fr-CA"/>
          </a:p>
        </p:txBody>
      </p:sp>
      <p:sp>
        <p:nvSpPr>
          <p:cNvPr id="4" name="Espace réservé du numéro de diapositive 3"/>
          <p:cNvSpPr>
            <a:spLocks noGrp="1"/>
          </p:cNvSpPr>
          <p:nvPr>
            <p:ph type="sldNum" sz="quarter" idx="5"/>
          </p:nvPr>
        </p:nvSpPr>
        <p:spPr/>
        <p:txBody>
          <a:bodyPr/>
          <a:lstStyle/>
          <a:p>
            <a:fld id="{55ACB9EE-C2FA-4041-ABD7-D82C7DA2BE4A}" type="slidenum">
              <a:rPr lang="fr-CA" smtClean="0"/>
              <a:t>3</a:t>
            </a:fld>
            <a:endParaRPr lang="fr-CA"/>
          </a:p>
        </p:txBody>
      </p:sp>
    </p:spTree>
    <p:extLst>
      <p:ext uri="{BB962C8B-B14F-4D97-AF65-F5344CB8AC3E}">
        <p14:creationId xmlns:p14="http://schemas.microsoft.com/office/powerpoint/2010/main" val="429366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6AB93-7935-7256-7924-CCD8F61E18D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2EA445-2BE8-1B00-0569-BF599C4D44F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79E356E-2E2A-C823-210B-132DF655B0B0}"/>
              </a:ext>
            </a:extLst>
          </p:cNvPr>
          <p:cNvSpPr>
            <a:spLocks noGrp="1"/>
          </p:cNvSpPr>
          <p:nvPr>
            <p:ph type="body" idx="1"/>
          </p:nvPr>
        </p:nvSpPr>
        <p:spPr/>
        <p:txBody>
          <a:bodyPr/>
          <a:lstStyle/>
          <a:p>
            <a:r>
              <a:rPr lang="fr-CA" dirty="0"/>
              <a:t>1 min 30 sec</a:t>
            </a:r>
            <a:r>
              <a:rPr lang="fr-CA"/>
              <a:t> : </a:t>
            </a:r>
            <a:r>
              <a:rPr lang="fr-CA" dirty="0"/>
              <a:t>Isabelle</a:t>
            </a:r>
          </a:p>
          <a:p>
            <a:r>
              <a:rPr lang="fr-CA" b="1">
                <a:solidFill>
                  <a:srgbClr val="215F9A"/>
                </a:solidFill>
              </a:rPr>
              <a:t>Texte final: </a:t>
            </a:r>
            <a:endParaRPr lang="fr-CA" dirty="0"/>
          </a:p>
          <a:p>
            <a:r>
              <a:rPr lang="fr-CA" dirty="0"/>
              <a:t>Je vous parle aujourd’hui comme facilitatrice à la vie étudiante des Premières Nations, et comme personne autochtone, profondément marquée, dès mon entrée en fonction, par une exposition présentée ici même au cégep. </a:t>
            </a:r>
            <a:endParaRPr lang="fr-CA"/>
          </a:p>
          <a:p>
            <a:pPr marL="171450" indent="-171450">
              <a:buFont typeface="Arial"/>
              <a:buChar char="•"/>
            </a:pPr>
            <a:r>
              <a:rPr lang="fr-CA" dirty="0"/>
              <a:t>Cette exposition de danseurs en Regalia, un symbole sacré de l’identité autochtone, a ravivé la fierté d’être membre de la communauté de Mashteuiatsh. D’être Pekuakamiulnuatsh.</a:t>
            </a:r>
            <a:endParaRPr lang="fr-CA"/>
          </a:p>
          <a:p>
            <a:pPr marL="171450" indent="-171450">
              <a:buFont typeface="Arial"/>
              <a:buChar char="•"/>
            </a:pPr>
            <a:r>
              <a:rPr lang="fr-CA" dirty="0"/>
              <a:t>Cette exposition m’a rappelé que l’éducation est un puissant levier de transformation. </a:t>
            </a:r>
            <a:endParaRPr lang="fr-CA"/>
          </a:p>
          <a:p>
            <a:pPr marL="171450" indent="-171450">
              <a:buFont typeface="Arial"/>
              <a:buChar char="•"/>
            </a:pPr>
            <a:endParaRPr lang="fr-CA" b="1"/>
          </a:p>
          <a:p>
            <a:r>
              <a:rPr lang="fr-CA" b="1" dirty="0"/>
              <a:t>L’</a:t>
            </a:r>
            <a:r>
              <a:rPr lang="fr-CA" b="1" err="1"/>
              <a:t>autochtonisation</a:t>
            </a:r>
            <a:r>
              <a:rPr lang="fr-CA" b="1" dirty="0"/>
              <a:t> n’est donc pas abstraite </a:t>
            </a:r>
            <a:r>
              <a:rPr lang="fr-CA" dirty="0"/>
              <a:t>: elle commence par une prise de conscience personnelle et se traduit par des actions concrètes. </a:t>
            </a:r>
            <a:endParaRPr lang="fr-CA"/>
          </a:p>
          <a:p>
            <a:endParaRPr lang="fr-CA" dirty="0"/>
          </a:p>
          <a:p>
            <a:r>
              <a:rPr lang="en-US" b="1" dirty="0" err="1"/>
              <a:t>L’autochtonisation</a:t>
            </a:r>
            <a:r>
              <a:rPr lang="en-US" dirty="0"/>
              <a:t> vise à </a:t>
            </a:r>
            <a:r>
              <a:rPr lang="en-US" b="1" err="1"/>
              <a:t>mettre</a:t>
            </a:r>
            <a:r>
              <a:rPr lang="en-US" b="1" dirty="0"/>
              <a:t> de </a:t>
            </a:r>
            <a:r>
              <a:rPr lang="en-US" b="1" dirty="0" err="1"/>
              <a:t>l’avant</a:t>
            </a:r>
            <a:r>
              <a:rPr lang="en-US" b="1" dirty="0"/>
              <a:t> les perspectives, les </a:t>
            </a:r>
            <a:r>
              <a:rPr lang="en-US" b="1" dirty="0" err="1"/>
              <a:t>connaissances</a:t>
            </a:r>
            <a:r>
              <a:rPr lang="en-US" b="1" dirty="0"/>
              <a:t> et les </a:t>
            </a:r>
            <a:r>
              <a:rPr lang="en-US" b="1" dirty="0" err="1"/>
              <a:t>valeurs</a:t>
            </a:r>
            <a:r>
              <a:rPr lang="en-US" b="1" dirty="0"/>
              <a:t> </a:t>
            </a:r>
            <a:r>
              <a:rPr lang="en-US" b="1" dirty="0" err="1"/>
              <a:t>autochtones</a:t>
            </a:r>
            <a:r>
              <a:rPr lang="en-US" dirty="0"/>
              <a:t> au sein des </a:t>
            </a:r>
            <a:r>
              <a:rPr lang="en-US" dirty="0" err="1"/>
              <a:t>établissements</a:t>
            </a:r>
            <a:r>
              <a:rPr lang="en-US" dirty="0"/>
              <a:t> qui </a:t>
            </a:r>
            <a:r>
              <a:rPr lang="en-US" dirty="0" err="1"/>
              <a:t>ont</a:t>
            </a:r>
            <a:r>
              <a:rPr lang="en-US" dirty="0"/>
              <a:t> </a:t>
            </a:r>
            <a:r>
              <a:rPr lang="en-US" dirty="0" err="1"/>
              <a:t>historiquement</a:t>
            </a:r>
            <a:r>
              <a:rPr lang="en-US" dirty="0"/>
              <a:t> </a:t>
            </a:r>
            <a:r>
              <a:rPr lang="en-US" dirty="0" err="1"/>
              <a:t>porté</a:t>
            </a:r>
            <a:r>
              <a:rPr lang="en-US" dirty="0"/>
              <a:t> </a:t>
            </a:r>
            <a:r>
              <a:rPr lang="en-US" dirty="0" err="1"/>
              <a:t>préjudice</a:t>
            </a:r>
            <a:r>
              <a:rPr lang="en-US" dirty="0"/>
              <a:t> aux </a:t>
            </a:r>
            <a:r>
              <a:rPr lang="en-US" dirty="0" err="1"/>
              <a:t>personnes</a:t>
            </a:r>
            <a:r>
              <a:rPr lang="en-US" dirty="0"/>
              <a:t> </a:t>
            </a:r>
            <a:r>
              <a:rPr lang="en-US" dirty="0" err="1"/>
              <a:t>autochtones</a:t>
            </a:r>
            <a:r>
              <a:rPr lang="en-US" dirty="0"/>
              <a:t>.</a:t>
            </a:r>
            <a:endParaRPr lang="en-US"/>
          </a:p>
          <a:p>
            <a:endParaRPr lang="fr-CA" dirty="0"/>
          </a:p>
          <a:p>
            <a:r>
              <a:rPr lang="fr-CA" dirty="0"/>
              <a:t>Aujourd’hui, comme acteurs de changements, nous allons vous partager comment, à notre cégep, nous tentons d’agir avec respect, cohérence et engagement, en collaboration avec les communautés.</a:t>
            </a:r>
          </a:p>
          <a:p>
            <a:endParaRPr lang="fr-CA" dirty="0"/>
          </a:p>
        </p:txBody>
      </p:sp>
      <p:sp>
        <p:nvSpPr>
          <p:cNvPr id="4" name="Espace réservé du numéro de diapositive 3">
            <a:extLst>
              <a:ext uri="{FF2B5EF4-FFF2-40B4-BE49-F238E27FC236}">
                <a16:creationId xmlns:a16="http://schemas.microsoft.com/office/drawing/2014/main" id="{C3846541-714B-8E2E-A511-66466E5B63AC}"/>
              </a:ext>
            </a:extLst>
          </p:cNvPr>
          <p:cNvSpPr>
            <a:spLocks noGrp="1"/>
          </p:cNvSpPr>
          <p:nvPr>
            <p:ph type="sldNum" sz="quarter" idx="5"/>
          </p:nvPr>
        </p:nvSpPr>
        <p:spPr/>
        <p:txBody>
          <a:bodyPr/>
          <a:lstStyle/>
          <a:p>
            <a:fld id="{55ACB9EE-C2FA-4041-ABD7-D82C7DA2BE4A}" type="slidenum">
              <a:rPr lang="fr-CA" smtClean="0"/>
              <a:t>4</a:t>
            </a:fld>
            <a:endParaRPr lang="fr-CA"/>
          </a:p>
        </p:txBody>
      </p:sp>
    </p:spTree>
    <p:extLst>
      <p:ext uri="{BB962C8B-B14F-4D97-AF65-F5344CB8AC3E}">
        <p14:creationId xmlns:p14="http://schemas.microsoft.com/office/powerpoint/2010/main" val="1491901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30 sec</a:t>
            </a:r>
            <a:r>
              <a:rPr lang="fr-CA"/>
              <a:t>: Isabelle</a:t>
            </a:r>
          </a:p>
          <a:p>
            <a:pPr>
              <a:defRPr/>
            </a:pPr>
            <a:r>
              <a:rPr lang="fr-CA" b="1"/>
              <a:t>Texte final: </a:t>
            </a:r>
            <a:r>
              <a:rPr lang="fr-CA"/>
              <a:t> un exemple de perspective différente dans l'enseignement chez Premiers Peuples.</a:t>
            </a:r>
          </a:p>
          <a:p>
            <a:pPr>
              <a:defRPr/>
            </a:pPr>
            <a:r>
              <a:rPr lang="fr-CA"/>
              <a:t>Chez les Premières Nations, le </a:t>
            </a:r>
            <a:r>
              <a:rPr lang="fr-CA" dirty="0"/>
              <a:t>cercle est un symbole </a:t>
            </a:r>
            <a:r>
              <a:rPr lang="fr-CA"/>
              <a:t>fondamental qui </a:t>
            </a:r>
            <a:r>
              <a:rPr lang="fr-CA" dirty="0"/>
              <a:t>rappelle que tout est interconnecté et que le </a:t>
            </a:r>
            <a:r>
              <a:rPr lang="fr-CA" b="1" dirty="0"/>
              <a:t>bien‑être repose sur l’équilibre et l’harmonie.</a:t>
            </a:r>
            <a:r>
              <a:rPr lang="fr-CA" dirty="0"/>
              <a:t> </a:t>
            </a:r>
            <a:endParaRPr lang="fr-CA"/>
          </a:p>
          <a:p>
            <a:pPr>
              <a:defRPr/>
            </a:pPr>
            <a:endParaRPr lang="fr-CA"/>
          </a:p>
          <a:p>
            <a:pPr>
              <a:defRPr/>
            </a:pPr>
            <a:r>
              <a:rPr lang="fr-CA"/>
              <a:t>Pour transférer les savoirs ancestraux, </a:t>
            </a:r>
            <a:r>
              <a:rPr lang="fr-CA" b="1"/>
              <a:t>du point de vue des PNI</a:t>
            </a:r>
            <a:r>
              <a:rPr lang="fr-CA"/>
              <a:t>, on mise d'ailleurs sur une approche holistique visant à développer toutes les facettes de l'individu.</a:t>
            </a:r>
          </a:p>
          <a:p>
            <a:pPr>
              <a:defRPr/>
            </a:pPr>
            <a:endParaRPr lang="fr-CA"/>
          </a:p>
          <a:p>
            <a:r>
              <a:rPr lang="fr-CA"/>
              <a:t>MHR </a:t>
            </a:r>
            <a:endParaRPr lang="en-US">
              <a:solidFill>
                <a:srgbClr val="444444"/>
              </a:solidFill>
            </a:endParaRPr>
          </a:p>
          <a:p>
            <a:r>
              <a:rPr lang="fr-CA"/>
              <a:t>Approche holistique : 4 sphères de l’approche </a:t>
            </a:r>
            <a:endParaRPr lang="en-US">
              <a:solidFill>
                <a:srgbClr val="444444"/>
              </a:solidFill>
            </a:endParaRPr>
          </a:p>
          <a:p>
            <a:endParaRPr lang="fr-CA">
              <a:solidFill>
                <a:srgbClr val="444444"/>
              </a:solidFill>
            </a:endParaRPr>
          </a:p>
          <a:p>
            <a:endParaRPr lang="fr-CA" dirty="0"/>
          </a:p>
          <a:p>
            <a:endParaRPr lang="fr-CA" dirty="0"/>
          </a:p>
        </p:txBody>
      </p:sp>
      <p:sp>
        <p:nvSpPr>
          <p:cNvPr id="4" name="Espace réservé du numéro de diapositive 3"/>
          <p:cNvSpPr>
            <a:spLocks noGrp="1"/>
          </p:cNvSpPr>
          <p:nvPr>
            <p:ph type="sldNum" sz="quarter" idx="5"/>
          </p:nvPr>
        </p:nvSpPr>
        <p:spPr/>
        <p:txBody>
          <a:bodyPr/>
          <a:lstStyle/>
          <a:p>
            <a:fld id="{55ACB9EE-C2FA-4041-ABD7-D82C7DA2BE4A}" type="slidenum">
              <a:rPr lang="fr-CA" smtClean="0"/>
              <a:t>5</a:t>
            </a:fld>
            <a:endParaRPr lang="fr-CA"/>
          </a:p>
        </p:txBody>
      </p:sp>
    </p:spTree>
    <p:extLst>
      <p:ext uri="{BB962C8B-B14F-4D97-AF65-F5344CB8AC3E}">
        <p14:creationId xmlns:p14="http://schemas.microsoft.com/office/powerpoint/2010/main" val="959627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3-4 min</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Marie-Hélène : Séjour en communauté – introduction + structure </a:t>
            </a:r>
          </a:p>
          <a:p>
            <a:r>
              <a:rPr lang="fr-CA" dirty="0"/>
              <a:t>Caroline : Séjour en communauté – vision enseignante – ce qui a été fait là-bas – impact sur l’approche pédagogique. </a:t>
            </a:r>
          </a:p>
          <a:p>
            <a:pPr>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1 min - Nellie</a:t>
            </a:r>
          </a:p>
          <a:p>
            <a:r>
              <a:rPr lang="fr-CA" b="1" dirty="0"/>
              <a:t>Texte final</a:t>
            </a:r>
            <a:endParaRPr lang="fr-CA" dirty="0"/>
          </a:p>
          <a:p>
            <a:r>
              <a:rPr lang="fr-CA" sz="1200" kern="1200" dirty="0">
                <a:solidFill>
                  <a:schemeClr val="tx1"/>
                </a:solidFill>
                <a:effectLst/>
                <a:latin typeface="+mn-lt"/>
                <a:ea typeface="+mn-ea"/>
                <a:cs typeface="+mn-cs"/>
              </a:rPr>
              <a:t>Au collège, l'</a:t>
            </a:r>
            <a:r>
              <a:rPr lang="fr-CA" sz="1200" kern="1200" dirty="0" err="1">
                <a:solidFill>
                  <a:schemeClr val="tx1"/>
                </a:solidFill>
                <a:effectLst/>
                <a:latin typeface="+mn-lt"/>
                <a:ea typeface="+mn-ea"/>
                <a:cs typeface="+mn-cs"/>
              </a:rPr>
              <a:t>autochtonisation</a:t>
            </a:r>
            <a:r>
              <a:rPr lang="fr-CA" sz="1200" kern="1200" dirty="0">
                <a:solidFill>
                  <a:schemeClr val="tx1"/>
                </a:solidFill>
                <a:effectLst/>
                <a:latin typeface="+mn-lt"/>
                <a:ea typeface="+mn-ea"/>
                <a:cs typeface="+mn-cs"/>
              </a:rPr>
              <a:t> se développe aussi à travers des formations.</a:t>
            </a:r>
          </a:p>
          <a:p>
            <a:r>
              <a:rPr lang="fr-CA" sz="1200" kern="1200" dirty="0">
                <a:solidFill>
                  <a:schemeClr val="tx1"/>
                </a:solidFill>
                <a:effectLst/>
                <a:latin typeface="+mn-lt"/>
                <a:ea typeface="+mn-ea"/>
                <a:cs typeface="+mn-cs"/>
              </a:rPr>
              <a:t>Une formation dispensée par </a:t>
            </a:r>
            <a:r>
              <a:rPr lang="fr-CA" sz="1200" kern="1200" dirty="0" err="1">
                <a:solidFill>
                  <a:schemeClr val="tx1"/>
                </a:solidFill>
                <a:effectLst/>
                <a:latin typeface="+mn-lt"/>
                <a:ea typeface="+mn-ea"/>
                <a:cs typeface="+mn-cs"/>
              </a:rPr>
              <a:t>Mikana</a:t>
            </a:r>
            <a:r>
              <a:rPr lang="fr-CA" sz="1200" kern="1200" dirty="0">
                <a:solidFill>
                  <a:schemeClr val="tx1"/>
                </a:solidFill>
                <a:effectLst/>
                <a:latin typeface="+mn-lt"/>
                <a:ea typeface="+mn-ea"/>
                <a:cs typeface="+mn-cs"/>
              </a:rPr>
              <a:t> a été offerte au personnel il y a quelques années. Une formation en ligne développée par l’UQAM, est accessible via l’intranet à tous les membres du personnel, elle sert notamment en préparation aux séjours en communauté avec les enseignants. </a:t>
            </a:r>
          </a:p>
          <a:p>
            <a:r>
              <a:rPr lang="fr-CA" sz="1200" kern="1200" dirty="0">
                <a:solidFill>
                  <a:schemeClr val="tx1"/>
                </a:solidFill>
                <a:effectLst/>
                <a:latin typeface="+mn-lt"/>
                <a:ea typeface="+mn-ea"/>
                <a:cs typeface="+mn-cs"/>
              </a:rPr>
              <a:t>Une formation offerte par Christiane Carrère est en cours et les impacts en classe sont en transformation.</a:t>
            </a:r>
          </a:p>
          <a:p>
            <a:r>
              <a:rPr lang="fr-CA" sz="1200" kern="1200" dirty="0">
                <a:solidFill>
                  <a:schemeClr val="tx1"/>
                </a:solidFill>
                <a:effectLst/>
                <a:latin typeface="+mn-lt"/>
                <a:ea typeface="+mn-ea"/>
                <a:cs typeface="+mn-cs"/>
              </a:rPr>
              <a:t>Plus concrètement, ces transformations prennent différentes formes comme en biologie des réflexions pour ajuster les contenus et ajouter les noms autochtones des lacs, rivières et espèces étudiés sont en cours. Ce dialogue avec les noms scientifiques est particulièrement pertinent lorsque l’étudiant est mis en contexte authentique sur le territoire, ce qui se fait déjà dans ce département. L’inclusion des perspectives autochtones en classe passe aussi par ces approches concrètes, expérientielles qui permettent d'incorporer les 4 dimensions de l’apprentissage autochtone. Ces approches profitent d’ailleurs à l'ensemble de la communauté étudiante. </a:t>
            </a:r>
          </a:p>
          <a:p>
            <a:endParaRPr lang="fr-CA" dirty="0"/>
          </a:p>
          <a:p>
            <a:endParaRPr lang="fr-CA" dirty="0"/>
          </a:p>
          <a:p>
            <a:r>
              <a:rPr lang="fr-CA" dirty="0"/>
              <a:t>Brouillon Nellie</a:t>
            </a:r>
          </a:p>
          <a:p>
            <a:r>
              <a:rPr lang="fr-CA" sz="1200" kern="1200" dirty="0">
                <a:solidFill>
                  <a:schemeClr val="tx1"/>
                </a:solidFill>
                <a:effectLst/>
                <a:latin typeface="+mn-lt"/>
                <a:ea typeface="+mn-ea"/>
                <a:cs typeface="+mn-cs"/>
              </a:rPr>
              <a:t>En histoire, présenter conjointement la perspective occidentale et la perspective autochtone permet de valoriser ces points de vue, mais invite aussi les étudiants à exercer leur esprit critique, à questionner les sources, les points de vue et la construction des récits historiques.</a:t>
            </a:r>
          </a:p>
          <a:p>
            <a:r>
              <a:rPr lang="fr-CA" sz="1200" kern="1200" dirty="0">
                <a:solidFill>
                  <a:schemeClr val="tx1"/>
                </a:solidFill>
                <a:effectLst/>
                <a:latin typeface="+mn-lt"/>
                <a:ea typeface="+mn-ea"/>
                <a:cs typeface="+mn-cs"/>
              </a:rPr>
              <a:t>Dans d'autres disciplines, l'intégration passe par des approches expérientielles et concrètes, qui permettent plus naturellement d'incorporer la vision holistique de l’apprentissage autochtone. Ces approches profitent d’ailleurs à l'ensemble des étudiants.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Marie-Hélène : Projet AKI</a:t>
            </a:r>
          </a:p>
          <a:p>
            <a:pPr>
              <a:defRPr/>
            </a:pPr>
            <a:r>
              <a:rPr lang="fr-CA" dirty="0"/>
              <a:t>AXES: Stages, projets ou recherches ancrés dans les besoins exprimés par les Premiers Peuples.</a:t>
            </a:r>
            <a:br>
              <a:rPr lang="fr-CA" dirty="0">
                <a:cs typeface="+mn-lt"/>
              </a:rPr>
            </a:b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a:t>
            </a:r>
          </a:p>
          <a:p>
            <a:pPr>
              <a:defRPr/>
            </a:pPr>
            <a:r>
              <a:rPr lang="en-US" dirty="0"/>
              <a:t>Notes Caroline : 1 min 15 sec.</a:t>
            </a:r>
            <a:br>
              <a:rPr lang="en-US" dirty="0">
                <a:cs typeface="+mn-lt"/>
              </a:rPr>
            </a:br>
            <a:endParaRPr lang="en-US" dirty="0"/>
          </a:p>
          <a:p>
            <a:pPr>
              <a:defRPr/>
            </a:pPr>
            <a:r>
              <a:rPr lang="en-US" dirty="0"/>
              <a:t>La famille </a:t>
            </a:r>
            <a:r>
              <a:rPr lang="en-US" dirty="0" err="1"/>
              <a:t>Kanapeut</a:t>
            </a:r>
            <a:r>
              <a:rPr lang="en-US" dirty="0"/>
              <a:t> nous a </a:t>
            </a:r>
            <a:r>
              <a:rPr lang="en-US" dirty="0" err="1"/>
              <a:t>accueilli</a:t>
            </a:r>
            <a:r>
              <a:rPr lang="en-US" dirty="0"/>
              <a:t> </a:t>
            </a:r>
            <a:r>
              <a:rPr lang="en-US" dirty="0" err="1"/>
              <a:t>comme</a:t>
            </a:r>
            <a:r>
              <a:rPr lang="en-US" dirty="0"/>
              <a:t> </a:t>
            </a:r>
            <a:r>
              <a:rPr lang="en-US" dirty="0" err="1"/>
              <a:t>si</a:t>
            </a:r>
            <a:r>
              <a:rPr lang="en-US" dirty="0"/>
              <a:t> on </a:t>
            </a:r>
            <a:r>
              <a:rPr lang="en-US" dirty="0" err="1"/>
              <a:t>faisait</a:t>
            </a:r>
            <a:r>
              <a:rPr lang="en-US" dirty="0"/>
              <a:t> </a:t>
            </a:r>
            <a:r>
              <a:rPr lang="en-US" dirty="0" err="1"/>
              <a:t>partie</a:t>
            </a:r>
            <a:r>
              <a:rPr lang="en-US" dirty="0"/>
              <a:t> de </a:t>
            </a:r>
            <a:r>
              <a:rPr lang="en-US" dirty="0" err="1"/>
              <a:t>leur</a:t>
            </a:r>
            <a:r>
              <a:rPr lang="en-US" dirty="0"/>
              <a:t> famille </a:t>
            </a:r>
            <a:r>
              <a:rPr lang="en-US" dirty="0" err="1"/>
              <a:t>en</a:t>
            </a:r>
            <a:r>
              <a:rPr lang="en-US" dirty="0"/>
              <a:t> nous </a:t>
            </a:r>
            <a:r>
              <a:rPr lang="en-US" dirty="0" err="1"/>
              <a:t>apprenant</a:t>
            </a:r>
            <a:r>
              <a:rPr lang="en-US" dirty="0"/>
              <a:t> </a:t>
            </a:r>
            <a:r>
              <a:rPr lang="en-US" dirty="0" err="1"/>
              <a:t>que</a:t>
            </a:r>
            <a:r>
              <a:rPr lang="en-US" dirty="0"/>
              <a:t> Innu = </a:t>
            </a:r>
            <a:r>
              <a:rPr lang="en-US" dirty="0" err="1"/>
              <a:t>humain</a:t>
            </a:r>
            <a:r>
              <a:rPr lang="en-US" dirty="0"/>
              <a:t>. </a:t>
            </a:r>
            <a:br>
              <a:rPr lang="en-US" dirty="0">
                <a:cs typeface="+mn-lt"/>
              </a:rPr>
            </a:br>
            <a:r>
              <a:rPr lang="en-US" dirty="0"/>
              <a:t>On a </a:t>
            </a:r>
            <a:r>
              <a:rPr lang="en-US" dirty="0" err="1"/>
              <a:t>appris</a:t>
            </a:r>
            <a:r>
              <a:rPr lang="en-US" dirty="0"/>
              <a:t> dans </a:t>
            </a:r>
            <a:r>
              <a:rPr lang="en-US" dirty="0" err="1"/>
              <a:t>l'expérience</a:t>
            </a:r>
            <a:r>
              <a:rPr lang="en-US" dirty="0"/>
              <a:t> : physique, </a:t>
            </a:r>
            <a:r>
              <a:rPr lang="en-US" dirty="0" err="1"/>
              <a:t>émotive</a:t>
            </a:r>
            <a:r>
              <a:rPr lang="en-US" dirty="0"/>
              <a:t>, spirituelle, </a:t>
            </a:r>
            <a:r>
              <a:rPr lang="en-US" dirty="0" err="1"/>
              <a:t>intellectuelle</a:t>
            </a:r>
            <a:r>
              <a:rPr lang="en-US" dirty="0"/>
              <a:t>  </a:t>
            </a:r>
            <a:br>
              <a:rPr lang="en-US" dirty="0">
                <a:cs typeface="+mn-lt"/>
              </a:rPr>
            </a:br>
            <a:r>
              <a:rPr lang="en-US" dirty="0"/>
              <a:t>  </a:t>
            </a:r>
            <a:br>
              <a:rPr lang="en-US" dirty="0">
                <a:cs typeface="+mn-lt"/>
              </a:rPr>
            </a:br>
            <a:r>
              <a:rPr lang="en-US" dirty="0" err="1"/>
              <a:t>Été</a:t>
            </a:r>
            <a:r>
              <a:rPr lang="en-US" dirty="0"/>
              <a:t> face à la coupe de la </a:t>
            </a:r>
            <a:r>
              <a:rPr lang="en-US" dirty="0" err="1"/>
              <a:t>forêt</a:t>
            </a:r>
            <a:r>
              <a:rPr lang="en-US" dirty="0"/>
              <a:t> </a:t>
            </a:r>
            <a:r>
              <a:rPr lang="en-US" dirty="0" err="1"/>
              <a:t>en</a:t>
            </a:r>
            <a:r>
              <a:rPr lang="en-US" dirty="0"/>
              <a:t> </a:t>
            </a:r>
            <a:r>
              <a:rPr lang="en-US" dirty="0" err="1"/>
              <a:t>parcourant</a:t>
            </a:r>
            <a:r>
              <a:rPr lang="en-US" dirty="0"/>
              <a:t> le </a:t>
            </a:r>
            <a:r>
              <a:rPr lang="en-US" dirty="0" err="1"/>
              <a:t>territoire</a:t>
            </a:r>
            <a:r>
              <a:rPr lang="en-US" dirty="0"/>
              <a:t> </a:t>
            </a:r>
            <a:br>
              <a:rPr lang="en-US" dirty="0">
                <a:cs typeface="+mn-lt"/>
              </a:rPr>
            </a:br>
            <a:r>
              <a:rPr lang="en-US" dirty="0" err="1"/>
              <a:t>Écouté</a:t>
            </a:r>
            <a:r>
              <a:rPr lang="en-US" dirty="0"/>
              <a:t> des </a:t>
            </a:r>
            <a:r>
              <a:rPr lang="en-US" dirty="0" err="1"/>
              <a:t>témoignages</a:t>
            </a:r>
            <a:r>
              <a:rPr lang="en-US" dirty="0"/>
              <a:t> de </a:t>
            </a:r>
            <a:r>
              <a:rPr lang="en-US" dirty="0" err="1"/>
              <a:t>survivantes</a:t>
            </a:r>
            <a:r>
              <a:rPr lang="en-US" dirty="0"/>
              <a:t> des pensionnats </a:t>
            </a:r>
            <a:br>
              <a:rPr lang="en-US" dirty="0">
                <a:cs typeface="+mn-lt"/>
              </a:rPr>
            </a:br>
            <a:r>
              <a:rPr lang="en-US" dirty="0" err="1"/>
              <a:t>Trappé</a:t>
            </a:r>
            <a:r>
              <a:rPr lang="en-US" dirty="0"/>
              <a:t>, </a:t>
            </a:r>
            <a:r>
              <a:rPr lang="en-US" dirty="0" err="1"/>
              <a:t>dégusté</a:t>
            </a:r>
            <a:r>
              <a:rPr lang="en-US" dirty="0"/>
              <a:t> du castor, on </a:t>
            </a:r>
            <a:r>
              <a:rPr lang="en-US" dirty="0" err="1"/>
              <a:t>l'a</a:t>
            </a:r>
            <a:r>
              <a:rPr lang="en-US" dirty="0"/>
              <a:t> </a:t>
            </a:r>
            <a:r>
              <a:rPr lang="en-US" dirty="0" err="1"/>
              <a:t>remercié</a:t>
            </a:r>
            <a:r>
              <a:rPr lang="en-US" dirty="0"/>
              <a:t> </a:t>
            </a:r>
            <a:r>
              <a:rPr lang="en-US" dirty="0" err="1"/>
              <a:t>aussi</a:t>
            </a:r>
            <a:r>
              <a:rPr lang="en-US" dirty="0"/>
              <a:t> </a:t>
            </a:r>
            <a:br>
              <a:rPr lang="en-US" dirty="0">
                <a:cs typeface="+mn-lt"/>
              </a:rPr>
            </a:br>
            <a:r>
              <a:rPr lang="en-US" dirty="0"/>
              <a:t>On </a:t>
            </a:r>
            <a:r>
              <a:rPr lang="en-US" dirty="0" err="1"/>
              <a:t>s’est</a:t>
            </a:r>
            <a:r>
              <a:rPr lang="en-US" dirty="0"/>
              <a:t> reconnecté.es avec </a:t>
            </a:r>
            <a:r>
              <a:rPr lang="en-US" dirty="0" err="1"/>
              <a:t>nos</a:t>
            </a:r>
            <a:r>
              <a:rPr lang="en-US" dirty="0"/>
              <a:t> </a:t>
            </a:r>
            <a:r>
              <a:rPr lang="en-US" dirty="0" err="1"/>
              <a:t>ancêtres</a:t>
            </a:r>
            <a:r>
              <a:rPr lang="en-US" dirty="0"/>
              <a:t> dans la </a:t>
            </a:r>
            <a:r>
              <a:rPr lang="en-US" dirty="0" err="1"/>
              <a:t>tente</a:t>
            </a:r>
            <a:r>
              <a:rPr lang="en-US" dirty="0"/>
              <a:t> de sudation.</a:t>
            </a:r>
            <a:br>
              <a:rPr lang="en-US" dirty="0">
                <a:cs typeface="+mn-lt"/>
              </a:rPr>
            </a:br>
            <a:r>
              <a:rPr lang="en-US" dirty="0"/>
              <a:t>  </a:t>
            </a:r>
            <a:br>
              <a:rPr lang="en-US" dirty="0">
                <a:cs typeface="+mn-lt"/>
              </a:rPr>
            </a:br>
            <a:r>
              <a:rPr lang="en-US" dirty="0"/>
              <a:t>On a </a:t>
            </a:r>
            <a:r>
              <a:rPr lang="en-US" dirty="0" err="1"/>
              <a:t>vécu</a:t>
            </a:r>
            <a:r>
              <a:rPr lang="en-US" dirty="0"/>
              <a:t> </a:t>
            </a:r>
            <a:r>
              <a:rPr lang="en-US" dirty="0" err="1"/>
              <a:t>ça</a:t>
            </a:r>
            <a:r>
              <a:rPr lang="en-US" dirty="0"/>
              <a:t> ensemble, avec les </a:t>
            </a:r>
            <a:r>
              <a:rPr lang="en-US" dirty="0" err="1"/>
              <a:t>Kanapeut</a:t>
            </a:r>
            <a:r>
              <a:rPr lang="en-US" dirty="0"/>
              <a:t> et entre </a:t>
            </a:r>
            <a:r>
              <a:rPr lang="en-US" dirty="0" err="1"/>
              <a:t>collègues</a:t>
            </a:r>
            <a:r>
              <a:rPr lang="en-US" dirty="0"/>
              <a:t> (</a:t>
            </a:r>
            <a:r>
              <a:rPr lang="en-US" dirty="0" err="1"/>
              <a:t>littérature</a:t>
            </a:r>
            <a:r>
              <a:rPr lang="en-US" dirty="0"/>
              <a:t>, histoire, </a:t>
            </a:r>
            <a:r>
              <a:rPr lang="en-US" dirty="0" err="1"/>
              <a:t>anthropo</a:t>
            </a:r>
            <a:r>
              <a:rPr lang="en-US" dirty="0"/>
              <a:t>).</a:t>
            </a:r>
            <a:br>
              <a:rPr lang="en-US" dirty="0">
                <a:cs typeface="+mn-lt"/>
              </a:rPr>
            </a:br>
            <a:r>
              <a:rPr lang="en-US" dirty="0" err="1"/>
              <a:t>Ces</a:t>
            </a:r>
            <a:r>
              <a:rPr lang="en-US" dirty="0"/>
              <a:t> rencontres </a:t>
            </a:r>
            <a:r>
              <a:rPr lang="en-US" dirty="0" err="1"/>
              <a:t>sensibles</a:t>
            </a:r>
            <a:r>
              <a:rPr lang="en-US" dirty="0"/>
              <a:t> et </a:t>
            </a:r>
            <a:r>
              <a:rPr lang="en-US" dirty="0" err="1"/>
              <a:t>authentiques</a:t>
            </a:r>
            <a:r>
              <a:rPr lang="en-US" dirty="0"/>
              <a:t> et </a:t>
            </a:r>
            <a:r>
              <a:rPr lang="en-US" dirty="0" err="1"/>
              <a:t>toutes</a:t>
            </a:r>
            <a:r>
              <a:rPr lang="en-US" dirty="0"/>
              <a:t> les </a:t>
            </a:r>
            <a:r>
              <a:rPr lang="en-US" dirty="0" err="1"/>
              <a:t>connaissances</a:t>
            </a:r>
            <a:r>
              <a:rPr lang="en-US" dirty="0"/>
              <a:t> </a:t>
            </a:r>
            <a:r>
              <a:rPr lang="en-US" dirty="0" err="1"/>
              <a:t>acquises</a:t>
            </a:r>
            <a:r>
              <a:rPr lang="en-US" dirty="0"/>
              <a:t> dans </a:t>
            </a:r>
            <a:r>
              <a:rPr lang="en-US" dirty="0" err="1"/>
              <a:t>nos</a:t>
            </a:r>
            <a:r>
              <a:rPr lang="en-US" dirty="0"/>
              <a:t> formations nous </a:t>
            </a:r>
            <a:r>
              <a:rPr lang="en-US" dirty="0" err="1"/>
              <a:t>ont</a:t>
            </a:r>
            <a:r>
              <a:rPr lang="en-US" dirty="0"/>
              <a:t> </a:t>
            </a:r>
            <a:r>
              <a:rPr lang="en-US" dirty="0" err="1"/>
              <a:t>aidé</a:t>
            </a:r>
            <a:r>
              <a:rPr lang="en-US" dirty="0"/>
              <a:t> à se </a:t>
            </a:r>
            <a:r>
              <a:rPr lang="en-US" dirty="0" err="1"/>
              <a:t>sentir</a:t>
            </a:r>
            <a:r>
              <a:rPr lang="en-US" dirty="0"/>
              <a:t> </a:t>
            </a:r>
            <a:r>
              <a:rPr lang="en-US" dirty="0" err="1"/>
              <a:t>légitimes</a:t>
            </a:r>
            <a:r>
              <a:rPr lang="en-US" dirty="0"/>
              <a:t> pour </a:t>
            </a:r>
            <a:r>
              <a:rPr lang="en-US" dirty="0" err="1"/>
              <a:t>inclure</a:t>
            </a:r>
            <a:r>
              <a:rPr lang="en-US" dirty="0"/>
              <a:t> des </a:t>
            </a:r>
            <a:r>
              <a:rPr lang="en-US" dirty="0" err="1"/>
              <a:t>savoirs</a:t>
            </a:r>
            <a:r>
              <a:rPr lang="en-US" dirty="0"/>
              <a:t> des Premières nations et Inuit dans </a:t>
            </a:r>
            <a:r>
              <a:rPr lang="en-US" dirty="0" err="1"/>
              <a:t>nos</a:t>
            </a:r>
            <a:r>
              <a:rPr lang="en-US" dirty="0"/>
              <a:t> </a:t>
            </a:r>
            <a:r>
              <a:rPr lang="en-US" dirty="0" err="1"/>
              <a:t>cours</a:t>
            </a:r>
            <a:r>
              <a:rPr lang="en-US" dirty="0"/>
              <a:t>.  </a:t>
            </a:r>
            <a:br>
              <a:rPr lang="en-US" dirty="0">
                <a:cs typeface="+mn-lt"/>
              </a:rPr>
            </a:br>
            <a:r>
              <a:rPr lang="en-US" dirty="0"/>
              <a:t>Applications dans </a:t>
            </a:r>
            <a:r>
              <a:rPr lang="en-US" dirty="0" err="1"/>
              <a:t>l'enseignement</a:t>
            </a:r>
            <a:r>
              <a:rPr lang="en-US" dirty="0"/>
              <a:t> : continuer à </a:t>
            </a:r>
            <a:r>
              <a:rPr lang="en-US" dirty="0" err="1"/>
              <a:t>décoloniser</a:t>
            </a:r>
            <a:r>
              <a:rPr lang="en-US" dirty="0"/>
              <a:t> le </a:t>
            </a:r>
            <a:r>
              <a:rPr lang="en-US" dirty="0" err="1"/>
              <a:t>contenu</a:t>
            </a:r>
            <a:r>
              <a:rPr lang="en-US" dirty="0"/>
              <a:t> de </a:t>
            </a:r>
            <a:r>
              <a:rPr lang="en-US" dirty="0" err="1"/>
              <a:t>nos</a:t>
            </a:r>
            <a:r>
              <a:rPr lang="en-US" dirty="0"/>
              <a:t> </a:t>
            </a:r>
            <a:r>
              <a:rPr lang="en-US" dirty="0" err="1"/>
              <a:t>cours</a:t>
            </a:r>
            <a:r>
              <a:rPr lang="en-US" dirty="0"/>
              <a:t> </a:t>
            </a:r>
            <a:r>
              <a:rPr lang="en-US" dirty="0" err="1"/>
              <a:t>en</a:t>
            </a:r>
            <a:r>
              <a:rPr lang="en-US" dirty="0"/>
              <a:t> </a:t>
            </a:r>
            <a:r>
              <a:rPr lang="en-US" dirty="0" err="1"/>
              <a:t>donnant</a:t>
            </a:r>
            <a:r>
              <a:rPr lang="en-US" dirty="0"/>
              <a:t> </a:t>
            </a:r>
            <a:r>
              <a:rPr lang="en-US" dirty="0" err="1"/>
              <a:t>une</a:t>
            </a:r>
            <a:r>
              <a:rPr lang="en-US" dirty="0"/>
              <a:t> place aux PNI et </a:t>
            </a:r>
            <a:r>
              <a:rPr lang="en-US" dirty="0" err="1"/>
              <a:t>autres</a:t>
            </a:r>
            <a:r>
              <a:rPr lang="en-US" dirty="0"/>
              <a:t> </a:t>
            </a:r>
            <a:r>
              <a:rPr lang="en-US" dirty="0" err="1"/>
              <a:t>groupes</a:t>
            </a:r>
            <a:r>
              <a:rPr lang="en-US" dirty="0"/>
              <a:t> </a:t>
            </a:r>
            <a:r>
              <a:rPr lang="en-US" dirty="0" err="1"/>
              <a:t>marginalisés</a:t>
            </a:r>
            <a:r>
              <a:rPr lang="en-US" dirty="0"/>
              <a:t>.</a:t>
            </a:r>
            <a:br>
              <a:rPr lang="en-US" dirty="0">
                <a:cs typeface="+mn-lt"/>
              </a:rPr>
            </a:br>
            <a:r>
              <a:rPr lang="en-US" dirty="0">
                <a:cs typeface="+mn-lt"/>
              </a:rPr>
              <a:t>Arts contemporain : </a:t>
            </a:r>
            <a:r>
              <a:rPr lang="en-US" dirty="0"/>
              <a:t>Culture </a:t>
            </a:r>
            <a:r>
              <a:rPr lang="en-US" dirty="0" err="1"/>
              <a:t>dominante</a:t>
            </a:r>
            <a:r>
              <a:rPr lang="en-US" dirty="0"/>
              <a:t> </a:t>
            </a:r>
            <a:r>
              <a:rPr lang="en-US" dirty="0" err="1"/>
              <a:t>conçoit</a:t>
            </a:r>
            <a:r>
              <a:rPr lang="en-US" dirty="0"/>
              <a:t> </a:t>
            </a:r>
            <a:r>
              <a:rPr lang="en-US" dirty="0" err="1"/>
              <a:t>souvent</a:t>
            </a:r>
            <a:r>
              <a:rPr lang="en-US" dirty="0"/>
              <a:t> </a:t>
            </a:r>
            <a:r>
              <a:rPr lang="en-US" dirty="0" err="1"/>
              <a:t>leurs</a:t>
            </a:r>
            <a:r>
              <a:rPr lang="en-US" dirty="0"/>
              <a:t> </a:t>
            </a:r>
            <a:r>
              <a:rPr lang="en-US" dirty="0" err="1"/>
              <a:t>pièces</a:t>
            </a:r>
            <a:r>
              <a:rPr lang="en-US" dirty="0"/>
              <a:t> </a:t>
            </a:r>
            <a:r>
              <a:rPr lang="en-US" dirty="0" err="1"/>
              <a:t>comme</a:t>
            </a:r>
            <a:r>
              <a:rPr lang="en-US" dirty="0"/>
              <a:t> </a:t>
            </a:r>
            <a:r>
              <a:rPr lang="en-US" dirty="0" err="1"/>
              <a:t>étant</a:t>
            </a:r>
            <a:r>
              <a:rPr lang="en-US" dirty="0"/>
              <a:t> </a:t>
            </a:r>
            <a:r>
              <a:rPr lang="en-US" dirty="0" err="1"/>
              <a:t>moins</a:t>
            </a:r>
            <a:r>
              <a:rPr lang="en-US" dirty="0"/>
              <a:t> nobles, </a:t>
            </a:r>
            <a:r>
              <a:rPr lang="en-US" dirty="0" err="1"/>
              <a:t>parce</a:t>
            </a:r>
            <a:r>
              <a:rPr lang="en-US" dirty="0"/>
              <a:t> </a:t>
            </a:r>
            <a:r>
              <a:rPr lang="en-US" dirty="0" err="1"/>
              <a:t>qu’elle</a:t>
            </a:r>
            <a:r>
              <a:rPr lang="en-US" dirty="0"/>
              <a:t> </a:t>
            </a:r>
            <a:r>
              <a:rPr lang="en-US" dirty="0" err="1"/>
              <a:t>n’a</a:t>
            </a:r>
            <a:r>
              <a:rPr lang="en-US" dirty="0"/>
              <a:t> pas les </a:t>
            </a:r>
            <a:r>
              <a:rPr lang="en-US" dirty="0" err="1"/>
              <a:t>références</a:t>
            </a:r>
            <a:r>
              <a:rPr lang="en-US" dirty="0"/>
              <a:t> </a:t>
            </a:r>
            <a:r>
              <a:rPr lang="en-US" dirty="0" err="1"/>
              <a:t>intégrées</a:t>
            </a:r>
            <a:r>
              <a:rPr lang="en-US" dirty="0"/>
              <a:t> dans les </a:t>
            </a:r>
            <a:r>
              <a:rPr lang="en-US" dirty="0" err="1"/>
              <a:t>pièces</a:t>
            </a:r>
            <a:r>
              <a:rPr lang="en-US" dirty="0"/>
              <a:t> </a:t>
            </a:r>
            <a:r>
              <a:rPr lang="en-US" dirty="0" err="1"/>
              <a:t>artisanales</a:t>
            </a:r>
            <a:r>
              <a:rPr lang="en-US" dirty="0"/>
              <a:t>.</a:t>
            </a:r>
          </a:p>
          <a:p>
            <a:pPr>
              <a:defRPr/>
            </a:pPr>
            <a:r>
              <a:rPr lang="en-US" dirty="0">
                <a:cs typeface="+mn-lt"/>
              </a:rPr>
              <a:t>.. Alors </a:t>
            </a:r>
            <a:r>
              <a:rPr lang="en-US" dirty="0" err="1">
                <a:cs typeface="+mn-lt"/>
              </a:rPr>
              <a:t>que</a:t>
            </a:r>
            <a:r>
              <a:rPr lang="en-US" dirty="0">
                <a:cs typeface="+mn-lt"/>
              </a:rPr>
              <a:t> </a:t>
            </a:r>
            <a:r>
              <a:rPr lang="en-US" dirty="0" err="1">
                <a:cs typeface="+mn-lt"/>
              </a:rPr>
              <a:t>dès</a:t>
            </a:r>
            <a:r>
              <a:rPr lang="en-US" dirty="0">
                <a:cs typeface="+mn-lt"/>
              </a:rPr>
              <a:t> </a:t>
            </a:r>
            <a:r>
              <a:rPr lang="en-US" dirty="0" err="1">
                <a:cs typeface="+mn-lt"/>
              </a:rPr>
              <a:t>qu'on</a:t>
            </a:r>
            <a:r>
              <a:rPr lang="en-US" dirty="0">
                <a:cs typeface="+mn-lt"/>
              </a:rPr>
              <a:t> </a:t>
            </a:r>
            <a:r>
              <a:rPr lang="en-US" dirty="0" err="1">
                <a:cs typeface="+mn-lt"/>
              </a:rPr>
              <a:t>s'y</a:t>
            </a:r>
            <a:r>
              <a:rPr lang="en-US" dirty="0">
                <a:cs typeface="+mn-lt"/>
              </a:rPr>
              <a:t> </a:t>
            </a:r>
            <a:r>
              <a:rPr lang="en-US" dirty="0" err="1">
                <a:cs typeface="+mn-lt"/>
              </a:rPr>
              <a:t>attarde</a:t>
            </a:r>
            <a:r>
              <a:rPr lang="en-US" dirty="0">
                <a:cs typeface="+mn-lt"/>
              </a:rPr>
              <a:t> : art </a:t>
            </a:r>
            <a:r>
              <a:rPr lang="en-US" dirty="0" err="1">
                <a:cs typeface="+mn-lt"/>
              </a:rPr>
              <a:t>engagé</a:t>
            </a:r>
            <a:r>
              <a:rPr lang="en-US" dirty="0">
                <a:cs typeface="+mn-lt"/>
              </a:rPr>
              <a:t>, qui </a:t>
            </a:r>
            <a:r>
              <a:rPr lang="en-US" dirty="0" err="1">
                <a:cs typeface="+mn-lt"/>
              </a:rPr>
              <a:t>raconte</a:t>
            </a:r>
            <a:r>
              <a:rPr lang="en-US" dirty="0">
                <a:cs typeface="+mn-lt"/>
              </a:rPr>
              <a:t>, qui </a:t>
            </a:r>
            <a:r>
              <a:rPr lang="en-US" dirty="0" err="1">
                <a:cs typeface="+mn-lt"/>
              </a:rPr>
              <a:t>questionne</a:t>
            </a:r>
            <a:r>
              <a:rPr lang="en-US" dirty="0">
                <a:cs typeface="+mn-lt"/>
              </a:rPr>
              <a:t>, qui </a:t>
            </a:r>
            <a:r>
              <a:rPr lang="en-US" dirty="0" err="1">
                <a:cs typeface="+mn-lt"/>
              </a:rPr>
              <a:t>lutte</a:t>
            </a:r>
            <a:r>
              <a:rPr lang="en-US" dirty="0">
                <a:cs typeface="+mn-lt"/>
              </a:rPr>
              <a:t> pour les droits.. </a:t>
            </a:r>
            <a:r>
              <a:rPr lang="en-US" dirty="0" err="1">
                <a:cs typeface="+mn-lt"/>
              </a:rPr>
              <a:t>ancré</a:t>
            </a:r>
            <a:r>
              <a:rPr lang="en-US" dirty="0">
                <a:cs typeface="+mn-lt"/>
              </a:rPr>
              <a:t> dans </a:t>
            </a:r>
            <a:r>
              <a:rPr lang="en-US" dirty="0" err="1">
                <a:cs typeface="+mn-lt"/>
              </a:rPr>
              <a:t>l'actualité</a:t>
            </a:r>
            <a:r>
              <a:rPr lang="en-US" dirty="0">
                <a:cs typeface="+mn-lt"/>
              </a:rPr>
              <a:t>.  </a:t>
            </a:r>
            <a:br>
              <a:rPr lang="en-US" dirty="0">
                <a:cs typeface="+mn-lt"/>
              </a:rPr>
            </a:br>
            <a:r>
              <a:rPr lang="fr-CA" dirty="0"/>
              <a:t>Annie Duhamel Laflèche débutera un Projet de la réussite à l'automne pour décoloniser les contenus en histoire de l'art. </a:t>
            </a:r>
          </a:p>
          <a:p>
            <a:pPr>
              <a:defRPr/>
            </a:pPr>
            <a:r>
              <a:rPr lang="fr-CA" dirty="0">
                <a:cs typeface="+mn-lt"/>
              </a:rPr>
              <a:t>Olivier Granger a commencé à utiliser le Cercle de parole pour favoriser la participation de chaque membre du groupe. </a:t>
            </a:r>
          </a:p>
          <a:p>
            <a:pPr>
              <a:defRPr/>
            </a:pPr>
            <a:endParaRPr lang="fr-CA" dirty="0"/>
          </a:p>
          <a:p>
            <a:pPr>
              <a:defRPr/>
            </a:pPr>
            <a:endParaRPr lang="en-US" dirty="0"/>
          </a:p>
          <a:p>
            <a:pPr>
              <a:defRPr/>
            </a:pPr>
            <a:r>
              <a:rPr lang="fr-CA" dirty="0"/>
              <a:t>30 sec ; Isabelle </a:t>
            </a:r>
            <a:endParaRPr lang="en-US" dirty="0"/>
          </a:p>
          <a:p>
            <a:pPr>
              <a:defRPr/>
            </a:pPr>
            <a:r>
              <a:rPr lang="en-US" b="1" dirty="0"/>
              <a:t>Texte final:</a:t>
            </a:r>
            <a:endParaRPr lang="fr-CA" b="1" dirty="0"/>
          </a:p>
          <a:p>
            <a:pPr>
              <a:defRPr/>
            </a:pPr>
            <a:r>
              <a:rPr lang="fr-CA" dirty="0"/>
              <a:t>Primordiale d'inclure des étudiants/personnes autochtones dans les différents projets qui les concernent. C'est une démarche qui se fait par et pour les Premiers Peuples, et allochtones. Par exemple, le séjour est une occasion exceptionnelle pour nos étudiants autochtones qui ont été coupés de leurs traditions, d'une partie importante de leur identité. C'est plus qu'une formation pour eux, c'est un contact direct avec leurs racines. C'est reconnaitre une partie de leur histoire qui a été effacée.</a:t>
            </a:r>
            <a:br>
              <a:rPr lang="en-US" dirty="0">
                <a:cs typeface="+mn-lt"/>
              </a:rPr>
            </a:br>
            <a:endParaRPr lang="en-US" dirty="0">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
        <p:nvSpPr>
          <p:cNvPr id="4" name="Espace réservé du numéro de diapositive 3"/>
          <p:cNvSpPr>
            <a:spLocks noGrp="1"/>
          </p:cNvSpPr>
          <p:nvPr>
            <p:ph type="sldNum" sz="quarter" idx="5"/>
          </p:nvPr>
        </p:nvSpPr>
        <p:spPr/>
        <p:txBody>
          <a:bodyPr/>
          <a:lstStyle/>
          <a:p>
            <a:fld id="{55ACB9EE-C2FA-4041-ABD7-D82C7DA2BE4A}" type="slidenum">
              <a:rPr lang="fr-CA" smtClean="0"/>
              <a:t>6</a:t>
            </a:fld>
            <a:endParaRPr lang="fr-CA"/>
          </a:p>
        </p:txBody>
      </p:sp>
    </p:spTree>
    <p:extLst>
      <p:ext uri="{BB962C8B-B14F-4D97-AF65-F5344CB8AC3E}">
        <p14:creationId xmlns:p14="http://schemas.microsoft.com/office/powerpoint/2010/main" val="1141455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1 min</a:t>
            </a:r>
          </a:p>
          <a:p>
            <a:r>
              <a:rPr lang="fr-CA"/>
              <a:t>Caroline </a:t>
            </a:r>
          </a:p>
          <a:p>
            <a:r>
              <a:rPr lang="fr-CA"/>
              <a:t>Lire : Séjour en communauté </a:t>
            </a:r>
          </a:p>
        </p:txBody>
      </p:sp>
      <p:sp>
        <p:nvSpPr>
          <p:cNvPr id="4" name="Espace réservé du numéro de diapositive 3"/>
          <p:cNvSpPr>
            <a:spLocks noGrp="1"/>
          </p:cNvSpPr>
          <p:nvPr>
            <p:ph type="sldNum" sz="quarter" idx="5"/>
          </p:nvPr>
        </p:nvSpPr>
        <p:spPr/>
        <p:txBody>
          <a:bodyPr/>
          <a:lstStyle/>
          <a:p>
            <a:fld id="{55ACB9EE-C2FA-4041-ABD7-D82C7DA2BE4A}" type="slidenum">
              <a:rPr lang="fr-CA" smtClean="0"/>
              <a:t>7</a:t>
            </a:fld>
            <a:endParaRPr lang="fr-CA"/>
          </a:p>
        </p:txBody>
      </p:sp>
    </p:spTree>
    <p:extLst>
      <p:ext uri="{BB962C8B-B14F-4D97-AF65-F5344CB8AC3E}">
        <p14:creationId xmlns:p14="http://schemas.microsoft.com/office/powerpoint/2010/main" val="4023517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85166" y="6955061"/>
            <a:ext cx="6663878" cy="66638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295275" cap="sq">
              <a:solidFill>
                <a:srgbClr val="D22630"/>
              </a:solidFill>
              <a:prstDash val="solid"/>
              <a:miter/>
            </a:ln>
          </p:spPr>
          <p:txBody>
            <a:bodyPr/>
            <a:lstStyle/>
            <a:p>
              <a:endParaRPr lang="fr-CA"/>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774240" y="-3891704"/>
            <a:ext cx="12148871" cy="12148871"/>
            <a:chOff x="0" y="0"/>
            <a:chExt cx="16198495" cy="16198495"/>
          </a:xfrm>
        </p:grpSpPr>
        <p:grpSp>
          <p:nvGrpSpPr>
            <p:cNvPr id="6" name="Group 6"/>
            <p:cNvGrpSpPr/>
            <p:nvPr/>
          </p:nvGrpSpPr>
          <p:grpSpPr>
            <a:xfrm>
              <a:off x="0" y="0"/>
              <a:ext cx="16198495" cy="1619849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E2E2"/>
              </a:solidFill>
            </p:spPr>
            <p:txBody>
              <a:bodyPr/>
              <a:lstStyle/>
              <a:p>
                <a:endParaRPr lang="fr-CA"/>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56236" y="656236"/>
              <a:ext cx="14886024" cy="14886024"/>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fr-CA"/>
              </a:p>
            </p:txBody>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589197" y="1589197"/>
              <a:ext cx="13020101" cy="1302010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2630"/>
              </a:solidFill>
            </p:spPr>
            <p:txBody>
              <a:bodyPr/>
              <a:lstStyle/>
              <a:p>
                <a:endParaRPr lang="fr-CA"/>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2482626" y="2482626"/>
              <a:ext cx="11233242" cy="1123324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fr-CA"/>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grpSp>
        <p:nvGrpSpPr>
          <p:cNvPr id="18" name="Group 18"/>
          <p:cNvGrpSpPr/>
          <p:nvPr/>
        </p:nvGrpSpPr>
        <p:grpSpPr>
          <a:xfrm>
            <a:off x="4078584" y="8831583"/>
            <a:ext cx="916071" cy="91607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2171D"/>
            </a:solidFill>
          </p:spPr>
          <p:txBody>
            <a:bodyPr/>
            <a:lstStyle/>
            <a:p>
              <a:endParaRPr lang="fr-CA"/>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8516318" y="5880946"/>
            <a:ext cx="601574" cy="60157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fr-CA"/>
            </a:p>
          </p:txBody>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427126" y="8230010"/>
            <a:ext cx="601574" cy="601574"/>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D9D9"/>
            </a:solidFill>
          </p:spPr>
          <p:txBody>
            <a:bodyPr/>
            <a:lstStyle/>
            <a:p>
              <a:endParaRPr lang="fr-CA"/>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9665312" y="5088121"/>
            <a:ext cx="6133365" cy="812840"/>
            <a:chOff x="0" y="0"/>
            <a:chExt cx="8177820" cy="1083787"/>
          </a:xfrm>
        </p:grpSpPr>
        <p:grpSp>
          <p:nvGrpSpPr>
            <p:cNvPr id="28" name="Group 28"/>
            <p:cNvGrpSpPr/>
            <p:nvPr/>
          </p:nvGrpSpPr>
          <p:grpSpPr>
            <a:xfrm>
              <a:off x="0" y="0"/>
              <a:ext cx="8177820" cy="1083787"/>
              <a:chOff x="0" y="0"/>
              <a:chExt cx="1853197" cy="245600"/>
            </a:xfrm>
          </p:grpSpPr>
          <p:sp>
            <p:nvSpPr>
              <p:cNvPr id="29" name="Freeform 29"/>
              <p:cNvSpPr/>
              <p:nvPr/>
            </p:nvSpPr>
            <p:spPr>
              <a:xfrm>
                <a:off x="0" y="0"/>
                <a:ext cx="1853197" cy="245600"/>
              </a:xfrm>
              <a:custGeom>
                <a:avLst/>
                <a:gdLst/>
                <a:ahLst/>
                <a:cxnLst/>
                <a:rect l="l" t="t" r="r" b="b"/>
                <a:pathLst>
                  <a:path w="1853197" h="245600">
                    <a:moveTo>
                      <a:pt x="0" y="0"/>
                    </a:moveTo>
                    <a:lnTo>
                      <a:pt x="1853197" y="0"/>
                    </a:lnTo>
                    <a:lnTo>
                      <a:pt x="1853197" y="245600"/>
                    </a:lnTo>
                    <a:lnTo>
                      <a:pt x="0" y="245600"/>
                    </a:lnTo>
                    <a:close/>
                  </a:path>
                </a:pathLst>
              </a:custGeom>
              <a:solidFill>
                <a:srgbClr val="D22630"/>
              </a:solidFill>
            </p:spPr>
            <p:txBody>
              <a:bodyPr/>
              <a:lstStyle/>
              <a:p>
                <a:endParaRPr lang="fr-CA"/>
              </a:p>
            </p:txBody>
          </p:sp>
          <p:sp>
            <p:nvSpPr>
              <p:cNvPr id="30" name="TextBox 30"/>
              <p:cNvSpPr txBox="1"/>
              <p:nvPr/>
            </p:nvSpPr>
            <p:spPr>
              <a:xfrm>
                <a:off x="0" y="-38100"/>
                <a:ext cx="1853197" cy="283700"/>
              </a:xfrm>
              <a:prstGeom prst="rect">
                <a:avLst/>
              </a:prstGeom>
            </p:spPr>
            <p:txBody>
              <a:bodyPr lIns="50800" tIns="50800" rIns="50800" bIns="50800" rtlCol="0" anchor="ctr"/>
              <a:lstStyle/>
              <a:p>
                <a:pPr algn="ctr">
                  <a:lnSpc>
                    <a:spcPts val="2659"/>
                  </a:lnSpc>
                </a:pPr>
                <a:endParaRPr/>
              </a:p>
            </p:txBody>
          </p:sp>
        </p:grpSp>
        <p:sp>
          <p:nvSpPr>
            <p:cNvPr id="31" name="TextBox 31"/>
            <p:cNvSpPr txBox="1"/>
            <p:nvPr/>
          </p:nvSpPr>
          <p:spPr>
            <a:xfrm>
              <a:off x="0" y="-38100"/>
              <a:ext cx="8177820" cy="1121887"/>
            </a:xfrm>
            <a:prstGeom prst="rect">
              <a:avLst/>
            </a:prstGeom>
          </p:spPr>
          <p:txBody>
            <a:bodyPr lIns="0" tIns="0" rIns="0" bIns="0" rtlCol="0" anchor="t">
              <a:spAutoFit/>
            </a:bodyPr>
            <a:lstStyle/>
            <a:p>
              <a:pPr algn="l">
                <a:lnSpc>
                  <a:spcPts val="3497"/>
                </a:lnSpc>
              </a:pPr>
              <a:r>
                <a:rPr lang="en-US" sz="2498" b="1">
                  <a:solidFill>
                    <a:srgbClr val="FFFFFF"/>
                  </a:solidFill>
                  <a:latin typeface="Montserrat Bold"/>
                  <a:ea typeface="Montserrat Bold"/>
                  <a:cs typeface="Montserrat Bold"/>
                  <a:sym typeface="Montserrat Bold"/>
                </a:rPr>
                <a:t>Un travail d’équipe passant par une collaboration interservices</a:t>
              </a:r>
            </a:p>
          </p:txBody>
        </p:sp>
      </p:grpSp>
      <p:sp>
        <p:nvSpPr>
          <p:cNvPr id="32" name="Freeform 32"/>
          <p:cNvSpPr/>
          <p:nvPr/>
        </p:nvSpPr>
        <p:spPr>
          <a:xfrm>
            <a:off x="1866305" y="0"/>
            <a:ext cx="3075936" cy="5143500"/>
          </a:xfrm>
          <a:custGeom>
            <a:avLst/>
            <a:gdLst/>
            <a:ahLst/>
            <a:cxnLst/>
            <a:rect l="l" t="t" r="r" b="b"/>
            <a:pathLst>
              <a:path w="3075936" h="5143500">
                <a:moveTo>
                  <a:pt x="0" y="0"/>
                </a:moveTo>
                <a:lnTo>
                  <a:pt x="3075936" y="0"/>
                </a:lnTo>
                <a:lnTo>
                  <a:pt x="3075936" y="5143500"/>
                </a:lnTo>
                <a:lnTo>
                  <a:pt x="0" y="5143500"/>
                </a:lnTo>
                <a:lnTo>
                  <a:pt x="0" y="0"/>
                </a:lnTo>
                <a:close/>
              </a:path>
            </a:pathLst>
          </a:custGeom>
          <a:blipFill>
            <a:blip r:embed="rId3"/>
            <a:stretch>
              <a:fillRect l="-203313" t="-56111" r="-246703" b="-40984"/>
            </a:stretch>
          </a:blipFill>
        </p:spPr>
        <p:txBody>
          <a:bodyPr/>
          <a:lstStyle/>
          <a:p>
            <a:endParaRPr lang="fr-CA"/>
          </a:p>
        </p:txBody>
      </p:sp>
      <p:grpSp>
        <p:nvGrpSpPr>
          <p:cNvPr id="33" name="Group 33"/>
          <p:cNvGrpSpPr/>
          <p:nvPr/>
        </p:nvGrpSpPr>
        <p:grpSpPr>
          <a:xfrm>
            <a:off x="5785203" y="7255098"/>
            <a:ext cx="6063803" cy="6063803"/>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295275" cap="sq">
              <a:solidFill>
                <a:srgbClr val="000000"/>
              </a:solidFill>
              <a:prstDash val="solid"/>
              <a:miter/>
            </a:ln>
          </p:spPr>
          <p:txBody>
            <a:bodyPr/>
            <a:lstStyle/>
            <a:p>
              <a:endParaRPr lang="fr-CA"/>
            </a:p>
          </p:txBody>
        </p:sp>
        <p:sp>
          <p:nvSpPr>
            <p:cNvPr id="35" name="TextBox 3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6" name="Group 36"/>
          <p:cNvGrpSpPr/>
          <p:nvPr/>
        </p:nvGrpSpPr>
        <p:grpSpPr>
          <a:xfrm>
            <a:off x="6025386" y="7551884"/>
            <a:ext cx="5602487" cy="5662243"/>
            <a:chOff x="0" y="0"/>
            <a:chExt cx="804222" cy="812800"/>
          </a:xfrm>
        </p:grpSpPr>
        <p:sp>
          <p:nvSpPr>
            <p:cNvPr id="37" name="Freeform 37"/>
            <p:cNvSpPr/>
            <p:nvPr/>
          </p:nvSpPr>
          <p:spPr>
            <a:xfrm>
              <a:off x="0" y="0"/>
              <a:ext cx="804222" cy="812800"/>
            </a:xfrm>
            <a:custGeom>
              <a:avLst/>
              <a:gdLst/>
              <a:ahLst/>
              <a:cxnLst/>
              <a:rect l="l" t="t" r="r" b="b"/>
              <a:pathLst>
                <a:path w="804222" h="812800">
                  <a:moveTo>
                    <a:pt x="402111" y="0"/>
                  </a:moveTo>
                  <a:cubicBezTo>
                    <a:pt x="180031" y="0"/>
                    <a:pt x="0" y="181951"/>
                    <a:pt x="0" y="406400"/>
                  </a:cubicBezTo>
                  <a:cubicBezTo>
                    <a:pt x="0" y="630849"/>
                    <a:pt x="180031" y="812800"/>
                    <a:pt x="402111" y="812800"/>
                  </a:cubicBezTo>
                  <a:cubicBezTo>
                    <a:pt x="624191" y="812800"/>
                    <a:pt x="804222" y="630849"/>
                    <a:pt x="804222" y="406400"/>
                  </a:cubicBezTo>
                  <a:cubicBezTo>
                    <a:pt x="804222" y="181951"/>
                    <a:pt x="624191" y="0"/>
                    <a:pt x="402111" y="0"/>
                  </a:cubicBezTo>
                  <a:close/>
                </a:path>
              </a:pathLst>
            </a:custGeom>
            <a:solidFill>
              <a:srgbClr val="FFFFFF"/>
            </a:solidFill>
            <a:ln w="295275" cap="sq">
              <a:solidFill>
                <a:srgbClr val="E3E2E2"/>
              </a:solidFill>
              <a:prstDash val="solid"/>
              <a:miter/>
            </a:ln>
          </p:spPr>
          <p:txBody>
            <a:bodyPr/>
            <a:lstStyle/>
            <a:p>
              <a:endParaRPr lang="fr-CA"/>
            </a:p>
          </p:txBody>
        </p:sp>
        <p:sp>
          <p:nvSpPr>
            <p:cNvPr id="38" name="TextBox 38"/>
            <p:cNvSpPr txBox="1"/>
            <p:nvPr/>
          </p:nvSpPr>
          <p:spPr>
            <a:xfrm>
              <a:off x="75396" y="38100"/>
              <a:ext cx="653431" cy="698500"/>
            </a:xfrm>
            <a:prstGeom prst="rect">
              <a:avLst/>
            </a:prstGeom>
          </p:spPr>
          <p:txBody>
            <a:bodyPr lIns="50800" tIns="50800" rIns="50800" bIns="50800" rtlCol="0" anchor="ctr"/>
            <a:lstStyle/>
            <a:p>
              <a:pPr algn="ctr">
                <a:lnSpc>
                  <a:spcPts val="2659"/>
                </a:lnSpc>
              </a:pPr>
              <a:endParaRPr/>
            </a:p>
          </p:txBody>
        </p:sp>
      </p:grpSp>
      <p:sp>
        <p:nvSpPr>
          <p:cNvPr id="39" name="TextBox 39"/>
          <p:cNvSpPr txBox="1"/>
          <p:nvPr/>
        </p:nvSpPr>
        <p:spPr>
          <a:xfrm>
            <a:off x="9665312" y="2547957"/>
            <a:ext cx="8622688" cy="2025815"/>
          </a:xfrm>
          <a:prstGeom prst="rect">
            <a:avLst/>
          </a:prstGeom>
        </p:spPr>
        <p:txBody>
          <a:bodyPr lIns="0" tIns="0" rIns="0" bIns="0" rtlCol="0" anchor="t">
            <a:spAutoFit/>
          </a:bodyPr>
          <a:lstStyle/>
          <a:p>
            <a:pPr algn="l">
              <a:lnSpc>
                <a:spcPts val="7886"/>
              </a:lnSpc>
            </a:pPr>
            <a:r>
              <a:rPr lang="en-US" sz="7302" b="1">
                <a:solidFill>
                  <a:srgbClr val="000000"/>
                </a:solidFill>
                <a:latin typeface="Montserrat Bold"/>
                <a:ea typeface="Montserrat Bold"/>
                <a:cs typeface="Montserrat Bold"/>
                <a:sym typeface="Montserrat Bold"/>
              </a:rPr>
              <a:t>Autochtonisation au collège</a:t>
            </a:r>
          </a:p>
        </p:txBody>
      </p:sp>
      <p:grpSp>
        <p:nvGrpSpPr>
          <p:cNvPr id="40" name="Group 40"/>
          <p:cNvGrpSpPr/>
          <p:nvPr/>
        </p:nvGrpSpPr>
        <p:grpSpPr>
          <a:xfrm>
            <a:off x="9639235" y="1028700"/>
            <a:ext cx="916071" cy="916071"/>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2171D"/>
            </a:solidFill>
          </p:spPr>
          <p:txBody>
            <a:bodyPr/>
            <a:lstStyle/>
            <a:p>
              <a:endParaRPr lang="fr-CA"/>
            </a:p>
          </p:txBody>
        </p:sp>
        <p:sp>
          <p:nvSpPr>
            <p:cNvPr id="42" name="TextBox 4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43" name="TextBox 43"/>
          <p:cNvSpPr txBox="1"/>
          <p:nvPr/>
        </p:nvSpPr>
        <p:spPr>
          <a:xfrm>
            <a:off x="6883173" y="8859566"/>
            <a:ext cx="3886914" cy="403316"/>
          </a:xfrm>
          <a:prstGeom prst="rect">
            <a:avLst/>
          </a:prstGeom>
        </p:spPr>
        <p:txBody>
          <a:bodyPr lIns="0" tIns="0" rIns="0" bIns="0" rtlCol="0" anchor="t">
            <a:spAutoFit/>
          </a:bodyPr>
          <a:lstStyle/>
          <a:p>
            <a:pPr algn="ctr">
              <a:lnSpc>
                <a:spcPts val="3371"/>
              </a:lnSpc>
              <a:spcBef>
                <a:spcPct val="0"/>
              </a:spcBef>
            </a:pPr>
            <a:r>
              <a:rPr lang="en-US" sz="2408" b="1" dirty="0" err="1">
                <a:solidFill>
                  <a:srgbClr val="000000"/>
                </a:solidFill>
                <a:latin typeface="Montserrat Bold"/>
                <a:ea typeface="Montserrat Bold"/>
                <a:cs typeface="Montserrat Bold"/>
                <a:sym typeface="Montserrat Bold"/>
              </a:rPr>
              <a:t>Journée</a:t>
            </a:r>
            <a:r>
              <a:rPr lang="en-US" sz="2408" b="1" dirty="0">
                <a:solidFill>
                  <a:srgbClr val="000000"/>
                </a:solidFill>
                <a:latin typeface="Montserrat Bold"/>
                <a:ea typeface="Montserrat Bold"/>
                <a:cs typeface="Montserrat Bold"/>
                <a:sym typeface="Montserrat Bold"/>
              </a:rPr>
              <a:t> CO-CISEP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fr-CA"/>
          </a:p>
        </p:txBody>
      </p:sp>
      <p:grpSp>
        <p:nvGrpSpPr>
          <p:cNvPr id="3" name="Group 3"/>
          <p:cNvGrpSpPr/>
          <p:nvPr/>
        </p:nvGrpSpPr>
        <p:grpSpPr>
          <a:xfrm>
            <a:off x="3072193" y="-928307"/>
            <a:ext cx="12143613" cy="12143613"/>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95250" cap="sq">
              <a:solidFill>
                <a:srgbClr val="D22630"/>
              </a:solidFill>
              <a:prstDash val="solid"/>
              <a:miter/>
            </a:ln>
          </p:spPr>
          <p:txBody>
            <a:bodyPr/>
            <a:lstStyle/>
            <a:p>
              <a:endParaRPr lang="fr-CA"/>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3407426" y="-449088"/>
            <a:ext cx="11473148" cy="11185176"/>
            <a:chOff x="0" y="0"/>
            <a:chExt cx="833726" cy="812800"/>
          </a:xfrm>
        </p:grpSpPr>
        <p:sp>
          <p:nvSpPr>
            <p:cNvPr id="7" name="Freeform 7"/>
            <p:cNvSpPr/>
            <p:nvPr/>
          </p:nvSpPr>
          <p:spPr>
            <a:xfrm>
              <a:off x="0" y="0"/>
              <a:ext cx="833726" cy="812800"/>
            </a:xfrm>
            <a:custGeom>
              <a:avLst/>
              <a:gdLst/>
              <a:ahLst/>
              <a:cxnLst/>
              <a:rect l="l" t="t" r="r" b="b"/>
              <a:pathLst>
                <a:path w="833726" h="812800">
                  <a:moveTo>
                    <a:pt x="416863" y="0"/>
                  </a:moveTo>
                  <a:cubicBezTo>
                    <a:pt x="186636" y="0"/>
                    <a:pt x="0" y="181951"/>
                    <a:pt x="0" y="406400"/>
                  </a:cubicBezTo>
                  <a:cubicBezTo>
                    <a:pt x="0" y="630849"/>
                    <a:pt x="186636" y="812800"/>
                    <a:pt x="416863" y="812800"/>
                  </a:cubicBezTo>
                  <a:cubicBezTo>
                    <a:pt x="647090" y="812800"/>
                    <a:pt x="833726" y="630849"/>
                    <a:pt x="833726" y="406400"/>
                  </a:cubicBezTo>
                  <a:cubicBezTo>
                    <a:pt x="833726" y="181951"/>
                    <a:pt x="647090" y="0"/>
                    <a:pt x="416863" y="0"/>
                  </a:cubicBezTo>
                  <a:close/>
                </a:path>
              </a:pathLst>
            </a:custGeom>
            <a:solidFill>
              <a:srgbClr val="F6F6F6"/>
            </a:solidFill>
          </p:spPr>
          <p:txBody>
            <a:bodyPr/>
            <a:lstStyle/>
            <a:p>
              <a:endParaRPr lang="fr-CA"/>
            </a:p>
          </p:txBody>
        </p:sp>
        <p:sp>
          <p:nvSpPr>
            <p:cNvPr id="8" name="TextBox 8"/>
            <p:cNvSpPr txBox="1"/>
            <p:nvPr/>
          </p:nvSpPr>
          <p:spPr>
            <a:xfrm>
              <a:off x="78162" y="38100"/>
              <a:ext cx="677403" cy="698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511244" y="3115916"/>
            <a:ext cx="4247776" cy="424777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txBody>
            <a:bodyPr/>
            <a:lstStyle/>
            <a:p>
              <a:endParaRPr lang="fr-CA"/>
            </a:p>
          </p:txBody>
        </p:sp>
      </p:grpSp>
      <p:grpSp>
        <p:nvGrpSpPr>
          <p:cNvPr id="11" name="Group 11"/>
          <p:cNvGrpSpPr/>
          <p:nvPr/>
        </p:nvGrpSpPr>
        <p:grpSpPr>
          <a:xfrm>
            <a:off x="13528980" y="5658755"/>
            <a:ext cx="4105119" cy="410511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b="-33333"/>
              </a:stretch>
            </a:blipFill>
          </p:spPr>
          <p:txBody>
            <a:bodyPr/>
            <a:lstStyle/>
            <a:p>
              <a:endParaRPr lang="fr-CA"/>
            </a:p>
          </p:txBody>
        </p:sp>
      </p:grpSp>
      <p:grpSp>
        <p:nvGrpSpPr>
          <p:cNvPr id="13" name="Group 13"/>
          <p:cNvGrpSpPr/>
          <p:nvPr/>
        </p:nvGrpSpPr>
        <p:grpSpPr>
          <a:xfrm>
            <a:off x="5787720" y="3574440"/>
            <a:ext cx="6712560" cy="671256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4569" r="-28763"/>
              </a:stretch>
            </a:blipFill>
          </p:spPr>
          <p:txBody>
            <a:bodyPr/>
            <a:lstStyle/>
            <a:p>
              <a:endParaRPr lang="fr-CA"/>
            </a:p>
          </p:txBody>
        </p:sp>
      </p:grpSp>
      <p:sp>
        <p:nvSpPr>
          <p:cNvPr id="15" name="TextBox 15"/>
          <p:cNvSpPr txBox="1"/>
          <p:nvPr/>
        </p:nvSpPr>
        <p:spPr>
          <a:xfrm>
            <a:off x="5562985" y="735280"/>
            <a:ext cx="7162030" cy="779155"/>
          </a:xfrm>
          <a:prstGeom prst="rect">
            <a:avLst/>
          </a:prstGeom>
        </p:spPr>
        <p:txBody>
          <a:bodyPr lIns="0" tIns="0" rIns="0" bIns="0" rtlCol="0" anchor="t">
            <a:spAutoFit/>
          </a:bodyPr>
          <a:lstStyle/>
          <a:p>
            <a:pPr algn="ctr">
              <a:lnSpc>
                <a:spcPts val="5940"/>
              </a:lnSpc>
            </a:pPr>
            <a:r>
              <a:rPr lang="en-US" sz="5500" b="1">
                <a:solidFill>
                  <a:srgbClr val="000000"/>
                </a:solidFill>
                <a:latin typeface="Montserrat Bold"/>
                <a:ea typeface="Montserrat Bold"/>
                <a:cs typeface="Montserrat Bold"/>
                <a:sym typeface="Montserrat Bold"/>
              </a:rPr>
              <a:t>Servez-vous</a:t>
            </a:r>
          </a:p>
        </p:txBody>
      </p:sp>
      <p:sp>
        <p:nvSpPr>
          <p:cNvPr id="16" name="TextBox 16"/>
          <p:cNvSpPr txBox="1"/>
          <p:nvPr/>
        </p:nvSpPr>
        <p:spPr>
          <a:xfrm>
            <a:off x="3829151" y="2786565"/>
            <a:ext cx="11051423" cy="448829"/>
          </a:xfrm>
          <a:prstGeom prst="rect">
            <a:avLst/>
          </a:prstGeom>
        </p:spPr>
        <p:txBody>
          <a:bodyPr lIns="0" tIns="0" rIns="0" bIns="0" rtlCol="0" anchor="t">
            <a:spAutoFit/>
          </a:bodyPr>
          <a:lstStyle/>
          <a:p>
            <a:pPr algn="ctr">
              <a:lnSpc>
                <a:spcPts val="3456"/>
              </a:lnSpc>
            </a:pPr>
            <a:r>
              <a:rPr lang="en-US" sz="3200" dirty="0">
                <a:solidFill>
                  <a:srgbClr val="000000"/>
                </a:solidFill>
                <a:latin typeface="Montserrat"/>
                <a:ea typeface="Montserrat"/>
                <a:cs typeface="Montserrat"/>
                <a:sym typeface="Montserrat"/>
              </a:rPr>
              <a:t>pâtisserie </a:t>
            </a:r>
            <a:r>
              <a:rPr lang="en-US" sz="3200" dirty="0" err="1">
                <a:solidFill>
                  <a:srgbClr val="000000"/>
                </a:solidFill>
                <a:latin typeface="Montserrat"/>
                <a:ea typeface="Montserrat"/>
                <a:cs typeface="Montserrat"/>
                <a:sym typeface="Montserrat"/>
              </a:rPr>
              <a:t>Kîsisam</a:t>
            </a:r>
            <a:endParaRPr lang="en-US" sz="3200" dirty="0">
              <a:solidFill>
                <a:srgbClr val="000000"/>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286589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 r="-1100" b="-282712"/>
            </a:stretch>
          </a:blipFill>
          <a:ln>
            <a:solidFill>
              <a:schemeClr val="accent1"/>
            </a:solidFill>
          </a:ln>
        </p:spPr>
        <p:txBody>
          <a:bodyPr/>
          <a:lstStyle/>
          <a:p>
            <a:endParaRPr lang="fr-CA" dirty="0"/>
          </a:p>
        </p:txBody>
      </p:sp>
      <p:grpSp>
        <p:nvGrpSpPr>
          <p:cNvPr id="3" name="Group 3"/>
          <p:cNvGrpSpPr/>
          <p:nvPr/>
        </p:nvGrpSpPr>
        <p:grpSpPr>
          <a:xfrm>
            <a:off x="4727858" y="288946"/>
            <a:ext cx="2992157" cy="2954636"/>
            <a:chOff x="0" y="0"/>
            <a:chExt cx="788058" cy="778176"/>
          </a:xfrm>
        </p:grpSpPr>
        <p:sp>
          <p:nvSpPr>
            <p:cNvPr id="4" name="Freeform 4"/>
            <p:cNvSpPr/>
            <p:nvPr/>
          </p:nvSpPr>
          <p:spPr>
            <a:xfrm>
              <a:off x="0" y="0"/>
              <a:ext cx="788058" cy="778176"/>
            </a:xfrm>
            <a:custGeom>
              <a:avLst/>
              <a:gdLst/>
              <a:ahLst/>
              <a:cxnLst/>
              <a:rect l="l" t="t" r="r" b="b"/>
              <a:pathLst>
                <a:path w="788058" h="778176">
                  <a:moveTo>
                    <a:pt x="0" y="0"/>
                  </a:moveTo>
                  <a:lnTo>
                    <a:pt x="788058" y="0"/>
                  </a:lnTo>
                  <a:lnTo>
                    <a:pt x="788058" y="778176"/>
                  </a:lnTo>
                  <a:lnTo>
                    <a:pt x="0" y="778176"/>
                  </a:lnTo>
                  <a:close/>
                </a:path>
              </a:pathLst>
            </a:custGeom>
            <a:solidFill>
              <a:srgbClr val="FFFFFF"/>
            </a:solidFill>
          </p:spPr>
          <p:txBody>
            <a:bodyPr/>
            <a:lstStyle/>
            <a:p>
              <a:endParaRPr lang="fr-CA"/>
            </a:p>
          </p:txBody>
        </p:sp>
        <p:sp>
          <p:nvSpPr>
            <p:cNvPr id="5" name="TextBox 5"/>
            <p:cNvSpPr txBox="1"/>
            <p:nvPr/>
          </p:nvSpPr>
          <p:spPr>
            <a:xfrm>
              <a:off x="0" y="-38100"/>
              <a:ext cx="788058" cy="81627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8979043" y="555117"/>
            <a:ext cx="7978384" cy="1778403"/>
          </a:xfrm>
          <a:prstGeom prst="rect">
            <a:avLst/>
          </a:prstGeom>
        </p:spPr>
        <p:txBody>
          <a:bodyPr lIns="50800" tIns="50800" rIns="50800" bIns="50800" rtlCol="0" anchor="ctr"/>
          <a:lstStyle/>
          <a:p>
            <a:pPr algn="ctr">
              <a:lnSpc>
                <a:spcPts val="2659"/>
              </a:lnSpc>
            </a:pPr>
            <a:endParaRPr/>
          </a:p>
        </p:txBody>
      </p:sp>
      <p:sp>
        <p:nvSpPr>
          <p:cNvPr id="14" name="TextBox 14"/>
          <p:cNvSpPr txBox="1"/>
          <p:nvPr/>
        </p:nvSpPr>
        <p:spPr>
          <a:xfrm>
            <a:off x="9685706" y="3132097"/>
            <a:ext cx="8173360" cy="1223540"/>
          </a:xfrm>
          <a:prstGeom prst="rect">
            <a:avLst/>
          </a:prstGeom>
        </p:spPr>
        <p:txBody>
          <a:bodyPr wrap="square" lIns="0" tIns="0" rIns="0" bIns="0" rtlCol="0" anchor="t">
            <a:spAutoFit/>
          </a:bodyPr>
          <a:lstStyle/>
          <a:p>
            <a:pPr>
              <a:lnSpc>
                <a:spcPts val="10345"/>
              </a:lnSpc>
            </a:pPr>
            <a:r>
              <a:rPr lang="en-US" sz="7350" b="1" dirty="0" err="1">
                <a:solidFill>
                  <a:srgbClr val="000000"/>
                </a:solidFill>
                <a:latin typeface="Montserrat Bold"/>
                <a:ea typeface="Montserrat Bold"/>
                <a:cs typeface="Montserrat Bold"/>
                <a:sym typeface="Montserrat Bold"/>
              </a:rPr>
              <a:t>Présentation</a:t>
            </a:r>
            <a:endParaRPr lang="en-US" sz="7350" b="1" dirty="0">
              <a:solidFill>
                <a:srgbClr val="000000"/>
              </a:solidFill>
              <a:latin typeface="Montserrat Bold"/>
              <a:ea typeface="Montserrat Bold"/>
              <a:cs typeface="Montserrat Bold"/>
            </a:endParaRPr>
          </a:p>
        </p:txBody>
      </p:sp>
      <p:sp>
        <p:nvSpPr>
          <p:cNvPr id="17" name="TextBox 13">
            <a:extLst>
              <a:ext uri="{FF2B5EF4-FFF2-40B4-BE49-F238E27FC236}">
                <a16:creationId xmlns:a16="http://schemas.microsoft.com/office/drawing/2014/main" id="{477B0554-088A-535A-93D1-3C316159341E}"/>
              </a:ext>
            </a:extLst>
          </p:cNvPr>
          <p:cNvSpPr txBox="1"/>
          <p:nvPr/>
        </p:nvSpPr>
        <p:spPr>
          <a:xfrm>
            <a:off x="9685706" y="4621840"/>
            <a:ext cx="7978383" cy="2687915"/>
          </a:xfrm>
          <a:prstGeom prst="rect">
            <a:avLst/>
          </a:prstGeom>
        </p:spPr>
        <p:txBody>
          <a:bodyPr wrap="square" lIns="0" tIns="0" rIns="0" bIns="0" rtlCol="0" anchor="t">
            <a:spAutoFit/>
          </a:bodyPr>
          <a:lstStyle/>
          <a:p>
            <a:r>
              <a:rPr lang="en-US" sz="3200" b="1" dirty="0">
                <a:solidFill>
                  <a:srgbClr val="000000"/>
                </a:solidFill>
                <a:latin typeface="Aptos"/>
              </a:rPr>
              <a:t>Isabelle Genest, c.o.</a:t>
            </a:r>
          </a:p>
          <a:p>
            <a:r>
              <a:rPr lang="en-US" sz="2800" dirty="0" err="1">
                <a:solidFill>
                  <a:srgbClr val="000000"/>
                </a:solidFill>
                <a:latin typeface="Aptos"/>
              </a:rPr>
              <a:t>Facilitatrice</a:t>
            </a:r>
            <a:r>
              <a:rPr lang="en-US" sz="2800" dirty="0">
                <a:solidFill>
                  <a:srgbClr val="000000"/>
                </a:solidFill>
                <a:latin typeface="Aptos"/>
              </a:rPr>
              <a:t> à la vie </a:t>
            </a:r>
            <a:r>
              <a:rPr lang="en-US" sz="2800" dirty="0" err="1">
                <a:solidFill>
                  <a:srgbClr val="000000"/>
                </a:solidFill>
                <a:latin typeface="Aptos"/>
              </a:rPr>
              <a:t>étudiante</a:t>
            </a:r>
            <a:r>
              <a:rPr lang="en-US" sz="2800" dirty="0">
                <a:solidFill>
                  <a:srgbClr val="000000"/>
                </a:solidFill>
                <a:latin typeface="Aptos"/>
              </a:rPr>
              <a:t> des Premiers </a:t>
            </a:r>
            <a:r>
              <a:rPr lang="en-US" sz="2800" dirty="0" err="1">
                <a:solidFill>
                  <a:srgbClr val="000000"/>
                </a:solidFill>
                <a:latin typeface="Aptos"/>
              </a:rPr>
              <a:t>Peuples</a:t>
            </a:r>
            <a:endParaRPr lang="en-US" sz="2800" dirty="0">
              <a:solidFill>
                <a:srgbClr val="000000"/>
              </a:solidFill>
              <a:latin typeface="Aptos"/>
            </a:endParaRPr>
          </a:p>
          <a:p>
            <a:endParaRPr lang="en-US" sz="2800" b="1" dirty="0">
              <a:latin typeface="Aptos"/>
            </a:endParaRPr>
          </a:p>
          <a:p>
            <a:r>
              <a:rPr lang="en-US" sz="3200" b="1" dirty="0">
                <a:latin typeface="Aptos"/>
              </a:rPr>
              <a:t>Marie-Hélène Racicot</a:t>
            </a:r>
            <a:endParaRPr lang="fr-FR" sz="3200" b="1" dirty="0">
              <a:latin typeface="Aptos"/>
            </a:endParaRPr>
          </a:p>
          <a:p>
            <a:r>
              <a:rPr lang="en-US" sz="2800" dirty="0" err="1">
                <a:solidFill>
                  <a:srgbClr val="000000"/>
                </a:solidFill>
                <a:latin typeface="Aptos"/>
              </a:rPr>
              <a:t>Conseillère</a:t>
            </a:r>
            <a:r>
              <a:rPr lang="en-US" sz="2800" dirty="0">
                <a:solidFill>
                  <a:srgbClr val="000000"/>
                </a:solidFill>
                <a:latin typeface="Aptos"/>
              </a:rPr>
              <a:t> à la vie </a:t>
            </a:r>
            <a:r>
              <a:rPr lang="en-US" sz="2800" dirty="0" err="1">
                <a:solidFill>
                  <a:srgbClr val="000000"/>
                </a:solidFill>
                <a:latin typeface="Aptos"/>
              </a:rPr>
              <a:t>étudiante</a:t>
            </a:r>
            <a:endParaRPr lang="en-US" sz="2800" dirty="0">
              <a:solidFill>
                <a:srgbClr val="000000"/>
              </a:solidFill>
              <a:latin typeface="Aptos"/>
            </a:endParaRPr>
          </a:p>
          <a:p>
            <a:pPr algn="just">
              <a:lnSpc>
                <a:spcPts val="3208"/>
              </a:lnSpc>
              <a:spcBef>
                <a:spcPct val="0"/>
              </a:spcBef>
            </a:pPr>
            <a:endParaRPr lang="en-US" sz="3200" dirty="0">
              <a:solidFill>
                <a:srgbClr val="000000"/>
              </a:solidFill>
              <a:latin typeface="Montserrat"/>
              <a:ea typeface="Calibri"/>
              <a:cs typeface="Calibri"/>
            </a:endParaRPr>
          </a:p>
        </p:txBody>
      </p:sp>
      <p:pic>
        <p:nvPicPr>
          <p:cNvPr id="15" name="Image 14">
            <a:extLst>
              <a:ext uri="{FF2B5EF4-FFF2-40B4-BE49-F238E27FC236}">
                <a16:creationId xmlns:a16="http://schemas.microsoft.com/office/drawing/2014/main" id="{3D17F397-B3B1-23D3-C9F5-2FB843EA985D}"/>
              </a:ext>
            </a:extLst>
          </p:cNvPr>
          <p:cNvPicPr>
            <a:picLocks noChangeAspect="1"/>
          </p:cNvPicPr>
          <p:nvPr/>
        </p:nvPicPr>
        <p:blipFill>
          <a:blip r:embed="rId4">
            <a:extLst>
              <a:ext uri="{28A0092B-C50C-407E-A947-70E740481C1C}">
                <a14:useLocalDpi xmlns:a14="http://schemas.microsoft.com/office/drawing/2010/main" val="0"/>
              </a:ext>
            </a:extLst>
          </a:blip>
          <a:srcRect l="6438" r="11580"/>
          <a:stretch>
            <a:fillRect/>
          </a:stretch>
        </p:blipFill>
        <p:spPr>
          <a:xfrm>
            <a:off x="76167" y="2599723"/>
            <a:ext cx="8995733" cy="7671751"/>
          </a:xfrm>
          <a:prstGeom prst="rect">
            <a:avLst/>
          </a:prstGeom>
        </p:spPr>
      </p:pic>
      <p:sp>
        <p:nvSpPr>
          <p:cNvPr id="19" name="Freeform 32">
            <a:extLst>
              <a:ext uri="{FF2B5EF4-FFF2-40B4-BE49-F238E27FC236}">
                <a16:creationId xmlns:a16="http://schemas.microsoft.com/office/drawing/2014/main" id="{D1B16C19-F224-1F66-5728-47DBA517B5E9}"/>
              </a:ext>
            </a:extLst>
          </p:cNvPr>
          <p:cNvSpPr/>
          <p:nvPr/>
        </p:nvSpPr>
        <p:spPr>
          <a:xfrm>
            <a:off x="16055788" y="6992471"/>
            <a:ext cx="1803278" cy="2889034"/>
          </a:xfrm>
          <a:custGeom>
            <a:avLst/>
            <a:gdLst/>
            <a:ahLst/>
            <a:cxnLst/>
            <a:rect l="l" t="t" r="r" b="b"/>
            <a:pathLst>
              <a:path w="3075936" h="5143500">
                <a:moveTo>
                  <a:pt x="0" y="0"/>
                </a:moveTo>
                <a:lnTo>
                  <a:pt x="3075936" y="0"/>
                </a:lnTo>
                <a:lnTo>
                  <a:pt x="3075936" y="5143500"/>
                </a:lnTo>
                <a:lnTo>
                  <a:pt x="0" y="5143500"/>
                </a:lnTo>
                <a:lnTo>
                  <a:pt x="0" y="0"/>
                </a:lnTo>
                <a:close/>
              </a:path>
            </a:pathLst>
          </a:custGeom>
          <a:blipFill>
            <a:blip r:embed="rId5"/>
            <a:stretch>
              <a:fillRect l="-203313" t="-56111" r="-246703" b="-40984"/>
            </a:stretch>
          </a:blipFill>
        </p:spPr>
        <p:txBody>
          <a:bodyPr/>
          <a:lstStyle/>
          <a:p>
            <a:endParaRPr lang="fr-C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0FC86-2121-C5E8-8ECC-E27642D517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BDA959-7ED1-DA62-0031-ED5DE6B2EC80}"/>
              </a:ext>
            </a:extLst>
          </p:cNvPr>
          <p:cNvSpPr/>
          <p:nvPr/>
        </p:nvSpPr>
        <p:spPr>
          <a:xfrm>
            <a:off x="0" y="-2325872"/>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fr-CA"/>
          </a:p>
        </p:txBody>
      </p:sp>
      <p:grpSp>
        <p:nvGrpSpPr>
          <p:cNvPr id="3" name="Group 3">
            <a:extLst>
              <a:ext uri="{FF2B5EF4-FFF2-40B4-BE49-F238E27FC236}">
                <a16:creationId xmlns:a16="http://schemas.microsoft.com/office/drawing/2014/main" id="{019A4198-85CC-61E9-EBAF-6944F72432EA}"/>
              </a:ext>
            </a:extLst>
          </p:cNvPr>
          <p:cNvGrpSpPr/>
          <p:nvPr/>
        </p:nvGrpSpPr>
        <p:grpSpPr>
          <a:xfrm>
            <a:off x="4727858" y="288946"/>
            <a:ext cx="2992157" cy="2954636"/>
            <a:chOff x="0" y="0"/>
            <a:chExt cx="788058" cy="778176"/>
          </a:xfrm>
        </p:grpSpPr>
        <p:sp>
          <p:nvSpPr>
            <p:cNvPr id="4" name="Freeform 4">
              <a:extLst>
                <a:ext uri="{FF2B5EF4-FFF2-40B4-BE49-F238E27FC236}">
                  <a16:creationId xmlns:a16="http://schemas.microsoft.com/office/drawing/2014/main" id="{9D29F2F8-23F1-53C8-4065-C744BDBE5A46}"/>
                </a:ext>
              </a:extLst>
            </p:cNvPr>
            <p:cNvSpPr/>
            <p:nvPr/>
          </p:nvSpPr>
          <p:spPr>
            <a:xfrm>
              <a:off x="0" y="0"/>
              <a:ext cx="788058" cy="778176"/>
            </a:xfrm>
            <a:custGeom>
              <a:avLst/>
              <a:gdLst/>
              <a:ahLst/>
              <a:cxnLst/>
              <a:rect l="l" t="t" r="r" b="b"/>
              <a:pathLst>
                <a:path w="788058" h="778176">
                  <a:moveTo>
                    <a:pt x="0" y="0"/>
                  </a:moveTo>
                  <a:lnTo>
                    <a:pt x="788058" y="0"/>
                  </a:lnTo>
                  <a:lnTo>
                    <a:pt x="788058" y="778176"/>
                  </a:lnTo>
                  <a:lnTo>
                    <a:pt x="0" y="778176"/>
                  </a:lnTo>
                  <a:close/>
                </a:path>
              </a:pathLst>
            </a:custGeom>
            <a:solidFill>
              <a:srgbClr val="FFFFFF"/>
            </a:solidFill>
          </p:spPr>
          <p:txBody>
            <a:bodyPr/>
            <a:lstStyle/>
            <a:p>
              <a:endParaRPr lang="fr-CA"/>
            </a:p>
          </p:txBody>
        </p:sp>
        <p:sp>
          <p:nvSpPr>
            <p:cNvPr id="5" name="TextBox 5">
              <a:extLst>
                <a:ext uri="{FF2B5EF4-FFF2-40B4-BE49-F238E27FC236}">
                  <a16:creationId xmlns:a16="http://schemas.microsoft.com/office/drawing/2014/main" id="{6CA9C2D2-B6A5-1FA6-7C8E-2B7AA3EFBE18}"/>
                </a:ext>
              </a:extLst>
            </p:cNvPr>
            <p:cNvSpPr txBox="1"/>
            <p:nvPr/>
          </p:nvSpPr>
          <p:spPr>
            <a:xfrm>
              <a:off x="0" y="-38100"/>
              <a:ext cx="788058" cy="816276"/>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1F9E523C-8848-63F3-1E38-BDAF2DE469B8}"/>
              </a:ext>
            </a:extLst>
          </p:cNvPr>
          <p:cNvGrpSpPr/>
          <p:nvPr/>
        </p:nvGrpSpPr>
        <p:grpSpPr>
          <a:xfrm>
            <a:off x="0" y="2213618"/>
            <a:ext cx="18288000" cy="7146799"/>
            <a:chOff x="0" y="0"/>
            <a:chExt cx="4816593" cy="1882285"/>
          </a:xfrm>
        </p:grpSpPr>
        <p:sp>
          <p:nvSpPr>
            <p:cNvPr id="7" name="Freeform 7">
              <a:extLst>
                <a:ext uri="{FF2B5EF4-FFF2-40B4-BE49-F238E27FC236}">
                  <a16:creationId xmlns:a16="http://schemas.microsoft.com/office/drawing/2014/main" id="{4658BFFE-B366-104B-6DEC-51CC3A612B17}"/>
                </a:ext>
              </a:extLst>
            </p:cNvPr>
            <p:cNvSpPr/>
            <p:nvPr/>
          </p:nvSpPr>
          <p:spPr>
            <a:xfrm>
              <a:off x="0" y="0"/>
              <a:ext cx="4816592" cy="1882285"/>
            </a:xfrm>
            <a:custGeom>
              <a:avLst/>
              <a:gdLst/>
              <a:ahLst/>
              <a:cxnLst/>
              <a:rect l="l" t="t" r="r" b="b"/>
              <a:pathLst>
                <a:path w="4816592" h="1882285">
                  <a:moveTo>
                    <a:pt x="0" y="0"/>
                  </a:moveTo>
                  <a:lnTo>
                    <a:pt x="4816592" y="0"/>
                  </a:lnTo>
                  <a:lnTo>
                    <a:pt x="4816592" y="1882285"/>
                  </a:lnTo>
                  <a:lnTo>
                    <a:pt x="0" y="1882285"/>
                  </a:lnTo>
                  <a:close/>
                </a:path>
              </a:pathLst>
            </a:custGeom>
            <a:solidFill>
              <a:srgbClr val="E3E2E2"/>
            </a:solidFill>
            <a:ln w="152400" cap="sq">
              <a:solidFill>
                <a:srgbClr val="FFFFFF"/>
              </a:solidFill>
              <a:prstDash val="solid"/>
              <a:miter/>
            </a:ln>
          </p:spPr>
          <p:txBody>
            <a:bodyPr/>
            <a:lstStyle/>
            <a:p>
              <a:endParaRPr lang="fr-CA"/>
            </a:p>
          </p:txBody>
        </p:sp>
        <p:sp>
          <p:nvSpPr>
            <p:cNvPr id="8" name="TextBox 8">
              <a:extLst>
                <a:ext uri="{FF2B5EF4-FFF2-40B4-BE49-F238E27FC236}">
                  <a16:creationId xmlns:a16="http://schemas.microsoft.com/office/drawing/2014/main" id="{9F700CB1-24B0-6197-BAA2-C545BB24A9FF}"/>
                </a:ext>
              </a:extLst>
            </p:cNvPr>
            <p:cNvSpPr txBox="1"/>
            <p:nvPr/>
          </p:nvSpPr>
          <p:spPr>
            <a:xfrm>
              <a:off x="0" y="-38100"/>
              <a:ext cx="4816593" cy="1920385"/>
            </a:xfrm>
            <a:prstGeom prst="rect">
              <a:avLst/>
            </a:prstGeom>
          </p:spPr>
          <p:txBody>
            <a:bodyPr lIns="50800" tIns="50800" rIns="50800" bIns="50800" rtlCol="0" anchor="ctr"/>
            <a:lstStyle/>
            <a:p>
              <a:pPr algn="ctr">
                <a:lnSpc>
                  <a:spcPts val="2659"/>
                </a:lnSpc>
              </a:pPr>
              <a:endParaRPr/>
            </a:p>
          </p:txBody>
        </p:sp>
      </p:grpSp>
      <p:grpSp>
        <p:nvGrpSpPr>
          <p:cNvPr id="9" name="Group 9">
            <a:extLst>
              <a:ext uri="{FF2B5EF4-FFF2-40B4-BE49-F238E27FC236}">
                <a16:creationId xmlns:a16="http://schemas.microsoft.com/office/drawing/2014/main" id="{B1212672-23F3-8C30-E0EE-FDD6BF41C5C0}"/>
              </a:ext>
            </a:extLst>
          </p:cNvPr>
          <p:cNvGrpSpPr/>
          <p:nvPr/>
        </p:nvGrpSpPr>
        <p:grpSpPr>
          <a:xfrm>
            <a:off x="6231958" y="-321680"/>
            <a:ext cx="7978384" cy="1778403"/>
            <a:chOff x="0" y="-38100"/>
            <a:chExt cx="2101303" cy="468386"/>
          </a:xfrm>
        </p:grpSpPr>
        <p:sp>
          <p:nvSpPr>
            <p:cNvPr id="10" name="Freeform 10">
              <a:extLst>
                <a:ext uri="{FF2B5EF4-FFF2-40B4-BE49-F238E27FC236}">
                  <a16:creationId xmlns:a16="http://schemas.microsoft.com/office/drawing/2014/main" id="{B38D80CD-C825-7297-B16E-2080C3FCFC5F}"/>
                </a:ext>
              </a:extLst>
            </p:cNvPr>
            <p:cNvSpPr/>
            <p:nvPr/>
          </p:nvSpPr>
          <p:spPr>
            <a:xfrm>
              <a:off x="0" y="0"/>
              <a:ext cx="2101303" cy="430286"/>
            </a:xfrm>
            <a:custGeom>
              <a:avLst/>
              <a:gdLst/>
              <a:ahLst/>
              <a:cxnLst/>
              <a:rect l="l" t="t" r="r" b="b"/>
              <a:pathLst>
                <a:path w="2101303" h="430286">
                  <a:moveTo>
                    <a:pt x="0" y="0"/>
                  </a:moveTo>
                  <a:lnTo>
                    <a:pt x="2101303" y="0"/>
                  </a:lnTo>
                  <a:lnTo>
                    <a:pt x="2101303" y="430286"/>
                  </a:lnTo>
                  <a:lnTo>
                    <a:pt x="0" y="430286"/>
                  </a:lnTo>
                  <a:close/>
                </a:path>
              </a:pathLst>
            </a:custGeom>
            <a:solidFill>
              <a:srgbClr val="FFFFFF"/>
            </a:solidFill>
          </p:spPr>
          <p:txBody>
            <a:bodyPr/>
            <a:lstStyle/>
            <a:p>
              <a:endParaRPr lang="fr-CA"/>
            </a:p>
          </p:txBody>
        </p:sp>
        <p:sp>
          <p:nvSpPr>
            <p:cNvPr id="11" name="TextBox 11">
              <a:extLst>
                <a:ext uri="{FF2B5EF4-FFF2-40B4-BE49-F238E27FC236}">
                  <a16:creationId xmlns:a16="http://schemas.microsoft.com/office/drawing/2014/main" id="{92997A76-8C75-F1A4-4A4B-D9FE4F35BDC2}"/>
                </a:ext>
              </a:extLst>
            </p:cNvPr>
            <p:cNvSpPr txBox="1"/>
            <p:nvPr/>
          </p:nvSpPr>
          <p:spPr>
            <a:xfrm>
              <a:off x="0" y="-38100"/>
              <a:ext cx="2101303" cy="468386"/>
            </a:xfrm>
            <a:prstGeom prst="rect">
              <a:avLst/>
            </a:prstGeom>
          </p:spPr>
          <p:txBody>
            <a:bodyPr lIns="50800" tIns="50800" rIns="50800" bIns="50800" rtlCol="0" anchor="ctr"/>
            <a:lstStyle/>
            <a:p>
              <a:pPr algn="ctr">
                <a:lnSpc>
                  <a:spcPts val="2659"/>
                </a:lnSpc>
              </a:pPr>
              <a:endParaRPr/>
            </a:p>
          </p:txBody>
        </p:sp>
      </p:grpSp>
      <p:sp>
        <p:nvSpPr>
          <p:cNvPr id="13" name="TextBox 13">
            <a:extLst>
              <a:ext uri="{FF2B5EF4-FFF2-40B4-BE49-F238E27FC236}">
                <a16:creationId xmlns:a16="http://schemas.microsoft.com/office/drawing/2014/main" id="{43FD9840-BB58-64C3-CFF1-7B1012CE26F1}"/>
              </a:ext>
            </a:extLst>
          </p:cNvPr>
          <p:cNvSpPr txBox="1"/>
          <p:nvPr/>
        </p:nvSpPr>
        <p:spPr>
          <a:xfrm>
            <a:off x="9790907" y="3234992"/>
            <a:ext cx="8136395" cy="4349909"/>
          </a:xfrm>
          <a:prstGeom prst="rect">
            <a:avLst/>
          </a:prstGeom>
        </p:spPr>
        <p:txBody>
          <a:bodyPr wrap="square" lIns="0" tIns="0" rIns="0" bIns="0" rtlCol="0" anchor="t">
            <a:spAutoFit/>
          </a:bodyPr>
          <a:lstStyle/>
          <a:p>
            <a:r>
              <a:rPr lang="en-US" sz="3200" b="1">
                <a:solidFill>
                  <a:srgbClr val="000000"/>
                </a:solidFill>
                <a:latin typeface="Aptos"/>
                <a:ea typeface="Montserrat"/>
                <a:cs typeface="Montserrat"/>
                <a:sym typeface="Montserrat"/>
              </a:rPr>
              <a:t>L’autochtonisation</a:t>
            </a:r>
            <a:r>
              <a:rPr lang="en-US" sz="3200">
                <a:solidFill>
                  <a:srgbClr val="000000"/>
                </a:solidFill>
                <a:latin typeface="Aptos"/>
                <a:ea typeface="Montserrat"/>
                <a:cs typeface="Montserrat"/>
                <a:sym typeface="Montserrat"/>
              </a:rPr>
              <a:t>  :  un virage fondamental dans notre façon d’aborder nos structures institutionnelles. </a:t>
            </a:r>
            <a:endParaRPr lang="fr-FR" sz="3200">
              <a:latin typeface="Aptos"/>
            </a:endParaRPr>
          </a:p>
          <a:p>
            <a:endParaRPr lang="en-US" sz="3200">
              <a:solidFill>
                <a:srgbClr val="000000"/>
              </a:solidFill>
              <a:latin typeface="Aptos"/>
              <a:ea typeface="Montserrat"/>
              <a:cs typeface="Montserrat"/>
            </a:endParaRPr>
          </a:p>
          <a:p>
            <a:r>
              <a:rPr lang="en-US" sz="3200">
                <a:solidFill>
                  <a:srgbClr val="000000"/>
                </a:solidFill>
                <a:latin typeface="Aptos"/>
                <a:ea typeface="Montserrat"/>
                <a:cs typeface="Montserrat"/>
                <a:sym typeface="Montserrat"/>
              </a:rPr>
              <a:t>Elle vise à </a:t>
            </a:r>
            <a:r>
              <a:rPr lang="en-US" sz="3200" b="1">
                <a:solidFill>
                  <a:srgbClr val="000000"/>
                </a:solidFill>
                <a:latin typeface="Aptos"/>
                <a:ea typeface="Montserrat"/>
                <a:cs typeface="Montserrat"/>
                <a:sym typeface="Montserrat"/>
              </a:rPr>
              <a:t>mettre de </a:t>
            </a:r>
            <a:r>
              <a:rPr lang="en-US" sz="3200" b="1" err="1">
                <a:solidFill>
                  <a:srgbClr val="000000"/>
                </a:solidFill>
                <a:latin typeface="Aptos"/>
                <a:ea typeface="Montserrat"/>
                <a:cs typeface="Montserrat"/>
                <a:sym typeface="Montserrat"/>
              </a:rPr>
              <a:t>l’avant</a:t>
            </a:r>
            <a:r>
              <a:rPr lang="en-US" sz="3200" b="1">
                <a:solidFill>
                  <a:srgbClr val="000000"/>
                </a:solidFill>
                <a:latin typeface="Aptos"/>
                <a:ea typeface="Montserrat"/>
                <a:cs typeface="Montserrat"/>
                <a:sym typeface="Montserrat"/>
              </a:rPr>
              <a:t> les perspectives, les </a:t>
            </a:r>
            <a:r>
              <a:rPr lang="en-US" sz="3200" b="1" err="1">
                <a:solidFill>
                  <a:srgbClr val="000000"/>
                </a:solidFill>
                <a:latin typeface="Aptos"/>
                <a:ea typeface="Montserrat"/>
                <a:cs typeface="Montserrat"/>
                <a:sym typeface="Montserrat"/>
              </a:rPr>
              <a:t>connaissances</a:t>
            </a:r>
            <a:r>
              <a:rPr lang="en-US" sz="3200" b="1">
                <a:solidFill>
                  <a:srgbClr val="000000"/>
                </a:solidFill>
                <a:latin typeface="Aptos"/>
                <a:ea typeface="Montserrat"/>
                <a:cs typeface="Montserrat"/>
                <a:sym typeface="Montserrat"/>
              </a:rPr>
              <a:t> et les valeurs autochtones</a:t>
            </a:r>
            <a:r>
              <a:rPr lang="en-US" sz="3200">
                <a:solidFill>
                  <a:srgbClr val="000000"/>
                </a:solidFill>
                <a:latin typeface="Aptos"/>
                <a:ea typeface="Montserrat"/>
                <a:cs typeface="Montserrat"/>
                <a:sym typeface="Montserrat"/>
              </a:rPr>
              <a:t> au sein des </a:t>
            </a:r>
            <a:r>
              <a:rPr lang="en-US" sz="3200" err="1">
                <a:solidFill>
                  <a:srgbClr val="000000"/>
                </a:solidFill>
                <a:latin typeface="Aptos"/>
                <a:ea typeface="Montserrat"/>
                <a:cs typeface="Montserrat"/>
                <a:sym typeface="Montserrat"/>
              </a:rPr>
              <a:t>établissements</a:t>
            </a:r>
            <a:r>
              <a:rPr lang="en-US" sz="3200">
                <a:solidFill>
                  <a:srgbClr val="000000"/>
                </a:solidFill>
                <a:latin typeface="Aptos"/>
                <a:ea typeface="Montserrat"/>
                <a:cs typeface="Montserrat"/>
                <a:sym typeface="Montserrat"/>
              </a:rPr>
              <a:t> </a:t>
            </a:r>
            <a:r>
              <a:rPr lang="en-US" sz="3200" err="1">
                <a:solidFill>
                  <a:srgbClr val="000000"/>
                </a:solidFill>
                <a:latin typeface="Aptos"/>
                <a:ea typeface="Montserrat"/>
                <a:cs typeface="Montserrat"/>
                <a:sym typeface="Montserrat"/>
              </a:rPr>
              <a:t>d'enseignement</a:t>
            </a:r>
            <a:r>
              <a:rPr lang="en-US" sz="3200">
                <a:solidFill>
                  <a:srgbClr val="000000"/>
                </a:solidFill>
                <a:latin typeface="Aptos"/>
                <a:ea typeface="Montserrat"/>
                <a:cs typeface="Montserrat"/>
                <a:sym typeface="Montserrat"/>
              </a:rPr>
              <a:t>.</a:t>
            </a:r>
            <a:endParaRPr lang="en-US" sz="3200">
              <a:latin typeface="Aptos"/>
              <a:ea typeface="Calibri"/>
              <a:cs typeface="Calibri"/>
            </a:endParaRPr>
          </a:p>
          <a:p>
            <a:pPr algn="just">
              <a:lnSpc>
                <a:spcPts val="3208"/>
              </a:lnSpc>
              <a:spcBef>
                <a:spcPct val="0"/>
              </a:spcBef>
            </a:pPr>
            <a:endParaRPr lang="en-US" sz="3200">
              <a:solidFill>
                <a:srgbClr val="000000"/>
              </a:solidFill>
              <a:latin typeface="Montserrat"/>
              <a:ea typeface="Montserrat"/>
              <a:cs typeface="Montserrat"/>
              <a:sym typeface="Montserrat"/>
            </a:endParaRPr>
          </a:p>
        </p:txBody>
      </p:sp>
      <p:sp>
        <p:nvSpPr>
          <p:cNvPr id="14" name="TextBox 14">
            <a:extLst>
              <a:ext uri="{FF2B5EF4-FFF2-40B4-BE49-F238E27FC236}">
                <a16:creationId xmlns:a16="http://schemas.microsoft.com/office/drawing/2014/main" id="{A095685F-35FB-4FD2-723D-3050F356F9A8}"/>
              </a:ext>
            </a:extLst>
          </p:cNvPr>
          <p:cNvSpPr txBox="1"/>
          <p:nvPr/>
        </p:nvSpPr>
        <p:spPr>
          <a:xfrm>
            <a:off x="3644643" y="-1281593"/>
            <a:ext cx="10567985" cy="2571604"/>
          </a:xfrm>
          <a:prstGeom prst="rect">
            <a:avLst/>
          </a:prstGeom>
        </p:spPr>
        <p:txBody>
          <a:bodyPr lIns="0" tIns="0" rIns="0" bIns="0" rtlCol="0" anchor="t">
            <a:spAutoFit/>
          </a:bodyPr>
          <a:lstStyle/>
          <a:p>
            <a:pPr algn="ctr">
              <a:lnSpc>
                <a:spcPts val="10345"/>
              </a:lnSpc>
            </a:pPr>
            <a:r>
              <a:rPr lang="en-US" sz="7389" b="1" dirty="0" err="1">
                <a:solidFill>
                  <a:srgbClr val="000000"/>
                </a:solidFill>
                <a:latin typeface="Montserrat Bold"/>
                <a:ea typeface="Montserrat Bold"/>
                <a:cs typeface="Montserrat Bold"/>
                <a:sym typeface="Montserrat Bold"/>
              </a:rPr>
              <a:t>Qu’est-ce</a:t>
            </a:r>
            <a:r>
              <a:rPr lang="en-US" sz="7389" b="1" dirty="0">
                <a:solidFill>
                  <a:srgbClr val="000000"/>
                </a:solidFill>
                <a:latin typeface="Montserrat Bold"/>
                <a:ea typeface="Montserrat Bold"/>
                <a:cs typeface="Montserrat Bold"/>
                <a:sym typeface="Montserrat Bold"/>
              </a:rPr>
              <a:t> </a:t>
            </a:r>
            <a:r>
              <a:rPr lang="en-US" sz="7389" b="1" dirty="0" err="1">
                <a:solidFill>
                  <a:srgbClr val="000000"/>
                </a:solidFill>
                <a:latin typeface="Montserrat Bold"/>
                <a:ea typeface="Montserrat Bold"/>
                <a:cs typeface="Montserrat Bold"/>
                <a:sym typeface="Montserrat Bold"/>
              </a:rPr>
              <a:t>que</a:t>
            </a:r>
            <a:r>
              <a:rPr lang="en-US" sz="7389" b="1" dirty="0">
                <a:solidFill>
                  <a:srgbClr val="000000"/>
                </a:solidFill>
                <a:latin typeface="Montserrat Bold"/>
                <a:ea typeface="Montserrat Bold"/>
                <a:cs typeface="Montserrat Bold"/>
                <a:sym typeface="Montserrat Bold"/>
              </a:rPr>
              <a:t> </a:t>
            </a:r>
            <a:r>
              <a:rPr lang="en-US" sz="7389" b="1" dirty="0" err="1">
                <a:solidFill>
                  <a:srgbClr val="000000"/>
                </a:solidFill>
                <a:latin typeface="Montserrat Bold"/>
                <a:ea typeface="Montserrat Bold"/>
                <a:cs typeface="Montserrat Bold"/>
                <a:sym typeface="Montserrat Bold"/>
              </a:rPr>
              <a:t>l’autochtonisation</a:t>
            </a:r>
            <a:r>
              <a:rPr lang="en-US" sz="7389" b="1" dirty="0">
                <a:solidFill>
                  <a:srgbClr val="000000"/>
                </a:solidFill>
                <a:latin typeface="Montserrat Bold"/>
                <a:ea typeface="Montserrat Bold"/>
                <a:cs typeface="Montserrat Bold"/>
                <a:sym typeface="Montserrat Bold"/>
              </a:rPr>
              <a:t>?</a:t>
            </a:r>
          </a:p>
        </p:txBody>
      </p:sp>
      <p:pic>
        <p:nvPicPr>
          <p:cNvPr id="15" name="Image 14">
            <a:extLst>
              <a:ext uri="{FF2B5EF4-FFF2-40B4-BE49-F238E27FC236}">
                <a16:creationId xmlns:a16="http://schemas.microsoft.com/office/drawing/2014/main" id="{671883AD-12BA-20B4-FD5D-5ECEF66415A3}"/>
              </a:ext>
            </a:extLst>
          </p:cNvPr>
          <p:cNvPicPr>
            <a:picLocks noChangeAspect="1"/>
          </p:cNvPicPr>
          <p:nvPr/>
        </p:nvPicPr>
        <p:blipFill>
          <a:blip r:embed="rId4"/>
          <a:stretch>
            <a:fillRect/>
          </a:stretch>
        </p:blipFill>
        <p:spPr>
          <a:xfrm>
            <a:off x="41564" y="2217512"/>
            <a:ext cx="9372600" cy="7003473"/>
          </a:xfrm>
          <a:prstGeom prst="rect">
            <a:avLst/>
          </a:prstGeom>
        </p:spPr>
      </p:pic>
    </p:spTree>
    <p:extLst>
      <p:ext uri="{BB962C8B-B14F-4D97-AF65-F5344CB8AC3E}">
        <p14:creationId xmlns:p14="http://schemas.microsoft.com/office/powerpoint/2010/main" val="2179002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flipH="1" flipV="1">
            <a:off x="8833452" y="-305412"/>
            <a:ext cx="168450" cy="10163304"/>
          </a:xfrm>
          <a:prstGeom prst="line">
            <a:avLst/>
          </a:prstGeom>
          <a:ln w="38100" cap="flat">
            <a:solidFill>
              <a:srgbClr val="FFFFFF"/>
            </a:solidFill>
            <a:prstDash val="solid"/>
            <a:headEnd type="none" w="sm" len="sm"/>
            <a:tailEnd type="none" w="sm" len="sm"/>
          </a:ln>
        </p:spPr>
        <p:txBody>
          <a:bodyPr/>
          <a:lstStyle/>
          <a:p>
            <a:endParaRPr lang="fr-CA"/>
          </a:p>
        </p:txBody>
      </p:sp>
      <p:sp>
        <p:nvSpPr>
          <p:cNvPr id="4" name="AutoShape 4"/>
          <p:cNvSpPr/>
          <p:nvPr/>
        </p:nvSpPr>
        <p:spPr>
          <a:xfrm>
            <a:off x="3821232" y="5143816"/>
            <a:ext cx="10140186" cy="0"/>
          </a:xfrm>
          <a:prstGeom prst="line">
            <a:avLst/>
          </a:prstGeom>
          <a:ln w="38100" cap="flat">
            <a:solidFill>
              <a:srgbClr val="FFFFFF"/>
            </a:solidFill>
            <a:prstDash val="solid"/>
            <a:headEnd type="none" w="sm" len="sm"/>
            <a:tailEnd type="none" w="sm" len="sm"/>
          </a:ln>
        </p:spPr>
        <p:txBody>
          <a:bodyPr/>
          <a:lstStyle/>
          <a:p>
            <a:endParaRPr lang="fr-CA"/>
          </a:p>
        </p:txBody>
      </p:sp>
      <p:sp>
        <p:nvSpPr>
          <p:cNvPr id="5" name="Freeform 5"/>
          <p:cNvSpPr/>
          <p:nvPr/>
        </p:nvSpPr>
        <p:spPr>
          <a:xfrm rot="10800000">
            <a:off x="5975932" y="293916"/>
            <a:ext cx="9957960" cy="9957960"/>
          </a:xfrm>
          <a:custGeom>
            <a:avLst/>
            <a:gdLst/>
            <a:ahLst/>
            <a:cxnLst/>
            <a:rect l="l" t="t" r="r" b="b"/>
            <a:pathLst>
              <a:path w="9957960" h="9957960">
                <a:moveTo>
                  <a:pt x="0" y="0"/>
                </a:moveTo>
                <a:lnTo>
                  <a:pt x="9957960" y="0"/>
                </a:lnTo>
                <a:lnTo>
                  <a:pt x="9957960" y="9957960"/>
                </a:lnTo>
                <a:lnTo>
                  <a:pt x="0" y="9957960"/>
                </a:lnTo>
                <a:lnTo>
                  <a:pt x="0" y="0"/>
                </a:lnTo>
                <a:close/>
              </a:path>
            </a:pathLst>
          </a:custGeom>
          <a:blipFill>
            <a:blip r:embed="rId3"/>
            <a:stretch>
              <a:fillRect/>
            </a:stretch>
          </a:blipFill>
        </p:spPr>
        <p:txBody>
          <a:bodyPr/>
          <a:lstStyle/>
          <a:p>
            <a:endParaRPr lang="fr-CA"/>
          </a:p>
        </p:txBody>
      </p:sp>
      <p:grpSp>
        <p:nvGrpSpPr>
          <p:cNvPr id="6" name="Group 6"/>
          <p:cNvGrpSpPr/>
          <p:nvPr/>
        </p:nvGrpSpPr>
        <p:grpSpPr>
          <a:xfrm>
            <a:off x="0" y="0"/>
            <a:ext cx="4613729" cy="3151684"/>
            <a:chOff x="0" y="0"/>
            <a:chExt cx="1215138" cy="830073"/>
          </a:xfrm>
        </p:grpSpPr>
        <p:sp>
          <p:nvSpPr>
            <p:cNvPr id="7" name="Freeform 7"/>
            <p:cNvSpPr/>
            <p:nvPr/>
          </p:nvSpPr>
          <p:spPr>
            <a:xfrm>
              <a:off x="0" y="0"/>
              <a:ext cx="1215138" cy="830073"/>
            </a:xfrm>
            <a:custGeom>
              <a:avLst/>
              <a:gdLst/>
              <a:ahLst/>
              <a:cxnLst/>
              <a:rect l="l" t="t" r="r" b="b"/>
              <a:pathLst>
                <a:path w="1215138" h="830073">
                  <a:moveTo>
                    <a:pt x="0" y="0"/>
                  </a:moveTo>
                  <a:lnTo>
                    <a:pt x="1215138" y="0"/>
                  </a:lnTo>
                  <a:lnTo>
                    <a:pt x="1215138" y="830073"/>
                  </a:lnTo>
                  <a:lnTo>
                    <a:pt x="0" y="830073"/>
                  </a:lnTo>
                  <a:close/>
                </a:path>
              </a:pathLst>
            </a:custGeom>
            <a:solidFill>
              <a:srgbClr val="FFFFFF"/>
            </a:solidFill>
          </p:spPr>
          <p:txBody>
            <a:bodyPr/>
            <a:lstStyle/>
            <a:p>
              <a:endParaRPr lang="fr-CA"/>
            </a:p>
          </p:txBody>
        </p:sp>
        <p:sp>
          <p:nvSpPr>
            <p:cNvPr id="8" name="TextBox 8"/>
            <p:cNvSpPr txBox="1"/>
            <p:nvPr/>
          </p:nvSpPr>
          <p:spPr>
            <a:xfrm>
              <a:off x="0" y="-38100"/>
              <a:ext cx="1215138" cy="868173"/>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96612" y="365957"/>
            <a:ext cx="5739781" cy="2103140"/>
          </a:xfrm>
          <a:prstGeom prst="rect">
            <a:avLst/>
          </a:prstGeom>
        </p:spPr>
        <p:txBody>
          <a:bodyPr lIns="0" tIns="0" rIns="0" bIns="0" rtlCol="0" anchor="t">
            <a:spAutoFit/>
          </a:bodyPr>
          <a:lstStyle/>
          <a:p>
            <a:pPr algn="l">
              <a:lnSpc>
                <a:spcPts val="8186"/>
              </a:lnSpc>
            </a:pPr>
            <a:r>
              <a:rPr lang="en-US" sz="7580" b="1" dirty="0" err="1">
                <a:solidFill>
                  <a:srgbClr val="000000"/>
                </a:solidFill>
                <a:latin typeface="Montserrat Bold"/>
                <a:ea typeface="Montserrat Bold"/>
                <a:cs typeface="Montserrat Bold"/>
                <a:sym typeface="Montserrat Bold"/>
              </a:rPr>
              <a:t>Approche</a:t>
            </a:r>
            <a:r>
              <a:rPr lang="en-US" sz="7580" b="1" dirty="0">
                <a:solidFill>
                  <a:srgbClr val="000000"/>
                </a:solidFill>
                <a:latin typeface="Montserrat Bold"/>
                <a:ea typeface="Montserrat Bold"/>
                <a:cs typeface="Montserrat Bold"/>
                <a:sym typeface="Montserrat Bold"/>
              </a:rPr>
              <a:t> </a:t>
            </a:r>
            <a:r>
              <a:rPr lang="en-US" sz="7580" b="1" dirty="0" err="1">
                <a:solidFill>
                  <a:srgbClr val="000000"/>
                </a:solidFill>
                <a:latin typeface="Montserrat Bold"/>
                <a:ea typeface="Montserrat Bold"/>
                <a:cs typeface="Montserrat Bold"/>
                <a:sym typeface="Montserrat Bold"/>
              </a:rPr>
              <a:t>holistique</a:t>
            </a:r>
            <a:endParaRPr lang="en-US" sz="7580" b="1" dirty="0">
              <a:solidFill>
                <a:srgbClr val="000000"/>
              </a:solidFill>
              <a:latin typeface="Montserrat Bold"/>
              <a:ea typeface="Montserrat Bold"/>
              <a:cs typeface="Montserrat Bold"/>
              <a:sym typeface="Montserrat Bold"/>
            </a:endParaRPr>
          </a:p>
        </p:txBody>
      </p:sp>
      <p:sp>
        <p:nvSpPr>
          <p:cNvPr id="10" name="TextBox 10"/>
          <p:cNvSpPr txBox="1"/>
          <p:nvPr/>
        </p:nvSpPr>
        <p:spPr>
          <a:xfrm>
            <a:off x="9140062" y="1044110"/>
            <a:ext cx="3798053" cy="2515945"/>
          </a:xfrm>
          <a:prstGeom prst="rect">
            <a:avLst/>
          </a:prstGeom>
        </p:spPr>
        <p:txBody>
          <a:bodyPr wrap="square" lIns="0" tIns="0" rIns="0" bIns="0" rtlCol="0" anchor="t">
            <a:spAutoFit/>
          </a:bodyPr>
          <a:lstStyle/>
          <a:p>
            <a:pPr marL="204470" lvl="1" algn="ctr">
              <a:lnSpc>
                <a:spcPts val="2659"/>
              </a:lnSpc>
              <a:spcAft>
                <a:spcPts val="1200"/>
              </a:spcAft>
            </a:pPr>
            <a:r>
              <a:rPr lang="en-US" sz="3200" b="1">
                <a:solidFill>
                  <a:schemeClr val="bg1"/>
                </a:solidFill>
                <a:latin typeface="Montserrat Bold"/>
                <a:ea typeface="Montserrat Bold"/>
                <a:cs typeface="Montserrat Bold"/>
              </a:rPr>
              <a:t>SPIRITUEL</a:t>
            </a:r>
          </a:p>
          <a:p>
            <a:pPr marL="409575" lvl="1" indent="-205105" algn="l">
              <a:lnSpc>
                <a:spcPts val="2659"/>
              </a:lnSpc>
              <a:spcAft>
                <a:spcPts val="1200"/>
              </a:spcAft>
              <a:buFont typeface="Arial"/>
              <a:buChar char="•"/>
            </a:pPr>
            <a:r>
              <a:rPr lang="en-US" sz="2000" b="1">
                <a:solidFill>
                  <a:schemeClr val="bg1"/>
                </a:solidFill>
                <a:latin typeface="Montserrat Bold"/>
                <a:ea typeface="Montserrat Bold"/>
                <a:cs typeface="Montserrat Bold"/>
                <a:sym typeface="Montserrat Bold"/>
              </a:rPr>
              <a:t>4 formations </a:t>
            </a:r>
            <a:r>
              <a:rPr lang="en-US" sz="2000" b="1" err="1">
                <a:solidFill>
                  <a:schemeClr val="bg1"/>
                </a:solidFill>
                <a:latin typeface="Montserrat Bold"/>
                <a:ea typeface="Montserrat Bold"/>
                <a:cs typeface="Montserrat Bold"/>
                <a:sym typeface="Montserrat Bold"/>
              </a:rPr>
              <a:t>offertes</a:t>
            </a:r>
            <a:r>
              <a:rPr lang="en-US" sz="2000" b="1">
                <a:solidFill>
                  <a:schemeClr val="bg1"/>
                </a:solidFill>
                <a:latin typeface="Montserrat Bold"/>
                <a:ea typeface="Montserrat Bold"/>
                <a:cs typeface="Montserrat Bold"/>
                <a:sym typeface="Montserrat Bold"/>
              </a:rPr>
              <a:t> </a:t>
            </a:r>
            <a:endParaRPr lang="en-US">
              <a:solidFill>
                <a:schemeClr val="bg1"/>
              </a:solidFill>
            </a:endParaRPr>
          </a:p>
          <a:p>
            <a:pPr marL="409575" lvl="1" indent="-205105" algn="l">
              <a:lnSpc>
                <a:spcPts val="2659"/>
              </a:lnSpc>
              <a:spcAft>
                <a:spcPts val="1200"/>
              </a:spcAft>
              <a:buFont typeface="Arial"/>
              <a:buChar char="•"/>
            </a:pPr>
            <a:r>
              <a:rPr lang="en-US" sz="2000" b="1">
                <a:solidFill>
                  <a:schemeClr val="bg1"/>
                </a:solidFill>
                <a:latin typeface="Montserrat Bold"/>
                <a:ea typeface="Montserrat Bold"/>
                <a:cs typeface="Montserrat Bold"/>
                <a:sym typeface="Montserrat Bold"/>
              </a:rPr>
              <a:t>1 </a:t>
            </a:r>
            <a:r>
              <a:rPr lang="en-US" sz="2000" b="1" err="1">
                <a:solidFill>
                  <a:schemeClr val="bg1"/>
                </a:solidFill>
                <a:latin typeface="Montserrat Bold"/>
                <a:ea typeface="Montserrat Bold"/>
                <a:cs typeface="Montserrat Bold"/>
                <a:sym typeface="Montserrat Bold"/>
              </a:rPr>
              <a:t>communauté</a:t>
            </a:r>
            <a:r>
              <a:rPr lang="en-US" sz="2000" b="1">
                <a:solidFill>
                  <a:schemeClr val="bg1"/>
                </a:solidFill>
                <a:latin typeface="Montserrat Bold"/>
                <a:ea typeface="Montserrat Bold"/>
                <a:cs typeface="Montserrat Bold"/>
                <a:sym typeface="Montserrat Bold"/>
              </a:rPr>
              <a:t> de pratique</a:t>
            </a:r>
            <a:endParaRPr lang="en-US" sz="2000" b="1">
              <a:solidFill>
                <a:schemeClr val="bg1"/>
              </a:solidFill>
              <a:latin typeface="Montserrat Bold"/>
              <a:ea typeface="Montserrat Bold"/>
              <a:cs typeface="Montserrat Bold"/>
            </a:endParaRPr>
          </a:p>
          <a:p>
            <a:pPr marL="409575" lvl="1" indent="-205105" algn="l">
              <a:lnSpc>
                <a:spcPts val="2659"/>
              </a:lnSpc>
              <a:spcAft>
                <a:spcPts val="1200"/>
              </a:spcAft>
              <a:buFont typeface="Arial"/>
              <a:buChar char="•"/>
            </a:pPr>
            <a:r>
              <a:rPr lang="en-US" sz="2000" b="1">
                <a:solidFill>
                  <a:schemeClr val="bg1"/>
                </a:solidFill>
                <a:latin typeface="Montserrat Bold"/>
                <a:ea typeface="Montserrat Bold"/>
                <a:cs typeface="Montserrat Bold"/>
                <a:sym typeface="Montserrat Bold"/>
              </a:rPr>
              <a:t>6 ateliers </a:t>
            </a:r>
            <a:r>
              <a:rPr lang="en-US" sz="2000" b="1" err="1">
                <a:solidFill>
                  <a:schemeClr val="bg1"/>
                </a:solidFill>
                <a:latin typeface="Montserrat Bold"/>
                <a:ea typeface="Montserrat Bold"/>
                <a:cs typeface="Montserrat Bold"/>
                <a:sym typeface="Montserrat Bold"/>
              </a:rPr>
              <a:t>création</a:t>
            </a:r>
            <a:r>
              <a:rPr lang="en-US" sz="2000" b="1">
                <a:solidFill>
                  <a:schemeClr val="bg1"/>
                </a:solidFill>
                <a:latin typeface="Montserrat Bold"/>
                <a:ea typeface="Montserrat Bold"/>
                <a:cs typeface="Montserrat Bold"/>
                <a:sym typeface="Montserrat Bold"/>
              </a:rPr>
              <a:t> </a:t>
            </a:r>
            <a:r>
              <a:rPr lang="en-US" sz="2000" b="1" err="1">
                <a:solidFill>
                  <a:schemeClr val="bg1"/>
                </a:solidFill>
                <a:latin typeface="Montserrat Bold"/>
                <a:ea typeface="Montserrat Bold"/>
                <a:cs typeface="Montserrat Bold"/>
                <a:sym typeface="Montserrat Bold"/>
              </a:rPr>
              <a:t>artistiques</a:t>
            </a:r>
            <a:r>
              <a:rPr lang="en-US" sz="2000" b="1">
                <a:solidFill>
                  <a:schemeClr val="bg1"/>
                </a:solidFill>
                <a:latin typeface="Montserrat Bold"/>
                <a:ea typeface="Montserrat Bold"/>
                <a:cs typeface="Montserrat Bold"/>
                <a:sym typeface="Montserrat Bold"/>
              </a:rPr>
              <a:t> </a:t>
            </a:r>
            <a:endParaRPr lang="en-US" sz="2000" b="1">
              <a:solidFill>
                <a:schemeClr val="bg1"/>
              </a:solidFill>
              <a:latin typeface="Montserrat Bold"/>
              <a:ea typeface="Montserrat Bold"/>
              <a:cs typeface="Montserrat Bold"/>
            </a:endParaRPr>
          </a:p>
        </p:txBody>
      </p:sp>
      <p:sp>
        <p:nvSpPr>
          <p:cNvPr id="11" name="TextBox 11"/>
          <p:cNvSpPr txBox="1"/>
          <p:nvPr/>
        </p:nvSpPr>
        <p:spPr>
          <a:xfrm>
            <a:off x="6328533" y="3898053"/>
            <a:ext cx="3582246" cy="2592889"/>
          </a:xfrm>
          <a:prstGeom prst="rect">
            <a:avLst/>
          </a:prstGeom>
        </p:spPr>
        <p:txBody>
          <a:bodyPr lIns="0" tIns="0" rIns="0" bIns="0" rtlCol="0" anchor="t">
            <a:spAutoFit/>
          </a:bodyPr>
          <a:lstStyle/>
          <a:p>
            <a:pPr marL="204470" lvl="1">
              <a:lnSpc>
                <a:spcPts val="2086"/>
              </a:lnSpc>
              <a:spcAft>
                <a:spcPts val="1200"/>
              </a:spcAft>
            </a:pPr>
            <a:r>
              <a:rPr lang="en-US" sz="3200" b="1">
                <a:latin typeface="Montserrat Bold"/>
              </a:rPr>
              <a:t>ÉMOTIONNEL</a:t>
            </a:r>
          </a:p>
          <a:p>
            <a:pPr marL="204470" lvl="1">
              <a:lnSpc>
                <a:spcPts val="2086"/>
              </a:lnSpc>
              <a:spcAft>
                <a:spcPts val="1200"/>
              </a:spcAft>
            </a:pPr>
            <a:endParaRPr lang="en-US" b="1">
              <a:latin typeface="Montserrat Bold"/>
            </a:endParaRPr>
          </a:p>
          <a:p>
            <a:pPr marL="409575" lvl="1" indent="-205105">
              <a:lnSpc>
                <a:spcPts val="2086"/>
              </a:lnSpc>
              <a:spcAft>
                <a:spcPts val="1200"/>
              </a:spcAft>
              <a:buFont typeface="Arial"/>
              <a:buChar char="•"/>
            </a:pPr>
            <a:r>
              <a:rPr lang="en-US" sz="2000" b="1" dirty="0">
                <a:latin typeface="Montserrat Bold"/>
                <a:sym typeface="Montserrat Bold"/>
              </a:rPr>
              <a:t>4 expositions</a:t>
            </a:r>
            <a:endParaRPr lang="en-US"/>
          </a:p>
          <a:p>
            <a:pPr marL="409575" lvl="1" indent="-205105" algn="l">
              <a:lnSpc>
                <a:spcPts val="2659"/>
              </a:lnSpc>
              <a:spcAft>
                <a:spcPts val="1200"/>
              </a:spcAft>
              <a:buFont typeface="Arial"/>
              <a:buChar char="•"/>
            </a:pPr>
            <a:r>
              <a:rPr lang="en-US" sz="2000" dirty="0">
                <a:solidFill>
                  <a:srgbClr val="000000"/>
                </a:solidFill>
                <a:latin typeface="Montserrat Bold"/>
                <a:ea typeface="Montserrat Bold"/>
                <a:cs typeface="Montserrat Bold"/>
                <a:sym typeface="Montserrat Bold"/>
              </a:rPr>
              <a:t>2 </a:t>
            </a:r>
            <a:r>
              <a:rPr lang="en-US" sz="2000" dirty="0" err="1">
                <a:solidFill>
                  <a:srgbClr val="000000"/>
                </a:solidFill>
                <a:latin typeface="Montserrat Bold"/>
                <a:ea typeface="Montserrat Bold"/>
                <a:cs typeface="Montserrat Bold"/>
                <a:sym typeface="Montserrat Bold"/>
              </a:rPr>
              <a:t>pièces</a:t>
            </a:r>
            <a:r>
              <a:rPr lang="en-US" sz="2000" dirty="0">
                <a:solidFill>
                  <a:srgbClr val="000000"/>
                </a:solidFill>
                <a:latin typeface="Montserrat Bold"/>
                <a:ea typeface="Montserrat Bold"/>
                <a:cs typeface="Montserrat Bold"/>
                <a:sym typeface="Montserrat Bold"/>
              </a:rPr>
              <a:t> de </a:t>
            </a:r>
            <a:r>
              <a:rPr lang="en-US" sz="2000" dirty="0" err="1">
                <a:solidFill>
                  <a:srgbClr val="000000"/>
                </a:solidFill>
                <a:latin typeface="Montserrat Bold"/>
                <a:ea typeface="Montserrat Bold"/>
                <a:cs typeface="Montserrat Bold"/>
                <a:sym typeface="Montserrat Bold"/>
              </a:rPr>
              <a:t>théâtre</a:t>
            </a:r>
            <a:endParaRPr lang="en-US" sz="2000">
              <a:solidFill>
                <a:srgbClr val="000000"/>
              </a:solidFill>
              <a:latin typeface="Montserrat Bold"/>
              <a:ea typeface="Montserrat Bold"/>
              <a:cs typeface="Montserrat Bold"/>
            </a:endParaRPr>
          </a:p>
          <a:p>
            <a:pPr marL="409575" lvl="1" indent="-205105" algn="l">
              <a:lnSpc>
                <a:spcPts val="2659"/>
              </a:lnSpc>
              <a:spcAft>
                <a:spcPts val="1200"/>
              </a:spcAft>
              <a:buFont typeface="Arial"/>
              <a:buChar char="•"/>
            </a:pPr>
            <a:r>
              <a:rPr lang="en-US" sz="2000" dirty="0">
                <a:solidFill>
                  <a:srgbClr val="000000"/>
                </a:solidFill>
                <a:latin typeface="Montserrat Bold"/>
                <a:ea typeface="Montserrat Bold"/>
                <a:cs typeface="Montserrat Bold"/>
                <a:sym typeface="Montserrat Bold"/>
              </a:rPr>
              <a:t>3 spectacles</a:t>
            </a:r>
            <a:endParaRPr lang="en-US" sz="2000">
              <a:solidFill>
                <a:srgbClr val="000000"/>
              </a:solidFill>
              <a:latin typeface="Montserrat Bold"/>
              <a:ea typeface="Montserrat Bold"/>
              <a:cs typeface="Montserrat Bold"/>
            </a:endParaRPr>
          </a:p>
          <a:p>
            <a:pPr marL="409575" lvl="1" indent="-205105" algn="l">
              <a:lnSpc>
                <a:spcPts val="2659"/>
              </a:lnSpc>
              <a:spcAft>
                <a:spcPts val="1200"/>
              </a:spcAft>
              <a:buFont typeface="Arial"/>
              <a:buChar char="•"/>
            </a:pPr>
            <a:r>
              <a:rPr lang="en-US" sz="2000" dirty="0">
                <a:solidFill>
                  <a:srgbClr val="000000"/>
                </a:solidFill>
                <a:latin typeface="Montserrat Bold"/>
                <a:ea typeface="Montserrat Bold"/>
                <a:cs typeface="Montserrat Bold"/>
                <a:sym typeface="Montserrat Bold"/>
              </a:rPr>
              <a:t>1 </a:t>
            </a:r>
            <a:r>
              <a:rPr lang="en-US" sz="2000" dirty="0" err="1">
                <a:solidFill>
                  <a:srgbClr val="000000"/>
                </a:solidFill>
                <a:latin typeface="Montserrat Bold"/>
                <a:ea typeface="Montserrat Bold"/>
                <a:cs typeface="Montserrat Bold"/>
                <a:sym typeface="Montserrat Bold"/>
              </a:rPr>
              <a:t>visite</a:t>
            </a:r>
            <a:r>
              <a:rPr lang="en-US" sz="2000" dirty="0">
                <a:solidFill>
                  <a:srgbClr val="000000"/>
                </a:solidFill>
                <a:latin typeface="Montserrat Bold"/>
                <a:ea typeface="Montserrat Bold"/>
                <a:cs typeface="Montserrat Bold"/>
                <a:sym typeface="Montserrat Bold"/>
              </a:rPr>
              <a:t> au </a:t>
            </a:r>
            <a:r>
              <a:rPr lang="en-US" sz="2000" dirty="0" err="1">
                <a:solidFill>
                  <a:srgbClr val="000000"/>
                </a:solidFill>
                <a:latin typeface="Montserrat Bold"/>
                <a:ea typeface="Montserrat Bold"/>
                <a:cs typeface="Montserrat Bold"/>
                <a:sym typeface="Montserrat Bold"/>
              </a:rPr>
              <a:t>musée</a:t>
            </a:r>
            <a:endParaRPr lang="en-US" sz="2000">
              <a:solidFill>
                <a:srgbClr val="000000"/>
              </a:solidFill>
              <a:latin typeface="Montserrat Bold"/>
              <a:ea typeface="Montserrat Bold"/>
              <a:cs typeface="Montserrat Bold"/>
            </a:endParaRPr>
          </a:p>
        </p:txBody>
      </p:sp>
      <p:sp>
        <p:nvSpPr>
          <p:cNvPr id="12" name="TextBox 12"/>
          <p:cNvSpPr txBox="1"/>
          <p:nvPr/>
        </p:nvSpPr>
        <p:spPr>
          <a:xfrm>
            <a:off x="8786180" y="6890909"/>
            <a:ext cx="4486644" cy="2400529"/>
          </a:xfrm>
          <a:prstGeom prst="rect">
            <a:avLst/>
          </a:prstGeom>
        </p:spPr>
        <p:txBody>
          <a:bodyPr wrap="square" lIns="0" tIns="0" rIns="0" bIns="0" rtlCol="0" anchor="t">
            <a:spAutoFit/>
          </a:bodyPr>
          <a:lstStyle/>
          <a:p>
            <a:pPr algn="ctr">
              <a:lnSpc>
                <a:spcPts val="2659"/>
              </a:lnSpc>
              <a:spcBef>
                <a:spcPct val="0"/>
              </a:spcBef>
            </a:pPr>
            <a:r>
              <a:rPr lang="en-US" sz="3200" b="1">
                <a:latin typeface="Montserrat Bold"/>
                <a:ea typeface="Montserrat Bold"/>
                <a:cs typeface="Montserrat Bold"/>
              </a:rPr>
              <a:t>MENTAL</a:t>
            </a:r>
            <a:endParaRPr lang="fr-FR"/>
          </a:p>
          <a:p>
            <a:pPr algn="ctr">
              <a:lnSpc>
                <a:spcPts val="2659"/>
              </a:lnSpc>
              <a:spcBef>
                <a:spcPct val="0"/>
              </a:spcBef>
            </a:pPr>
            <a:endParaRPr lang="en-US" sz="3200" b="1">
              <a:latin typeface="Montserrat Bold"/>
              <a:ea typeface="Montserrat Bold"/>
              <a:cs typeface="Montserrat Bold"/>
              <a:sym typeface="Montserrat Bold"/>
            </a:endParaRPr>
          </a:p>
          <a:p>
            <a:pPr marL="342900" indent="-342900">
              <a:lnSpc>
                <a:spcPts val="2659"/>
              </a:lnSpc>
              <a:spcBef>
                <a:spcPct val="0"/>
              </a:spcBef>
              <a:buFont typeface="Arial" panose="020B0604020202020204" pitchFamily="34" charset="0"/>
              <a:buChar char="•"/>
            </a:pPr>
            <a:r>
              <a:rPr lang="en-US" sz="2000" b="1" err="1">
                <a:latin typeface="Montserrat Bold"/>
                <a:ea typeface="Montserrat Bold"/>
                <a:cs typeface="Montserrat Bold"/>
                <a:sym typeface="Montserrat Bold"/>
              </a:rPr>
              <a:t>Projet</a:t>
            </a:r>
            <a:r>
              <a:rPr lang="en-US" sz="2000" b="1">
                <a:latin typeface="Montserrat Bold"/>
                <a:ea typeface="Montserrat Bold"/>
                <a:cs typeface="Montserrat Bold"/>
                <a:sym typeface="Montserrat Bold"/>
              </a:rPr>
              <a:t> AKI </a:t>
            </a:r>
            <a:endParaRPr lang="en-US" sz="2000" b="1">
              <a:latin typeface="Montserrat Bold"/>
              <a:ea typeface="Montserrat Bold"/>
              <a:cs typeface="Montserrat Bold"/>
            </a:endParaRPr>
          </a:p>
          <a:p>
            <a:pPr marL="342900" indent="-342900">
              <a:lnSpc>
                <a:spcPts val="2659"/>
              </a:lnSpc>
              <a:spcBef>
                <a:spcPct val="0"/>
              </a:spcBef>
              <a:buFont typeface="Arial" panose="020B0604020202020204" pitchFamily="34" charset="0"/>
              <a:buChar char="•"/>
            </a:pPr>
            <a:endParaRPr lang="en-US" sz="2000" b="1">
              <a:latin typeface="Montserrat Bold"/>
              <a:ea typeface="Montserrat Bold"/>
              <a:cs typeface="Montserrat Bold"/>
              <a:sym typeface="Montserrat Bold"/>
            </a:endParaRPr>
          </a:p>
          <a:p>
            <a:pPr marL="342900" indent="-342900" algn="l">
              <a:lnSpc>
                <a:spcPts val="2659"/>
              </a:lnSpc>
              <a:spcBef>
                <a:spcPct val="0"/>
              </a:spcBef>
              <a:buFont typeface="Arial" panose="020B0604020202020204" pitchFamily="34" charset="0"/>
              <a:buChar char="•"/>
            </a:pPr>
            <a:r>
              <a:rPr lang="en-US" sz="2000" b="1">
                <a:latin typeface="Montserrat Bold"/>
                <a:ea typeface="Montserrat Bold"/>
                <a:cs typeface="Montserrat Bold"/>
                <a:sym typeface="Montserrat Bold"/>
              </a:rPr>
              <a:t>6 </a:t>
            </a:r>
            <a:r>
              <a:rPr lang="en-US" sz="2000" b="1" err="1">
                <a:latin typeface="Montserrat Bold"/>
                <a:ea typeface="Montserrat Bold"/>
                <a:cs typeface="Montserrat Bold"/>
                <a:sym typeface="Montserrat Bold"/>
              </a:rPr>
              <a:t>conférences</a:t>
            </a:r>
            <a:r>
              <a:rPr lang="en-US" sz="2000" b="1">
                <a:latin typeface="Montserrat Bold"/>
                <a:ea typeface="Montserrat Bold"/>
                <a:cs typeface="Montserrat Bold"/>
                <a:sym typeface="Montserrat Bold"/>
              </a:rPr>
              <a:t> (RDV SH –  </a:t>
            </a:r>
            <a:r>
              <a:rPr lang="en-US" sz="2000" b="1" err="1">
                <a:latin typeface="Montserrat Bold"/>
                <a:ea typeface="Montserrat Bold"/>
                <a:cs typeface="Montserrat Bold"/>
                <a:sym typeface="Montserrat Bold"/>
              </a:rPr>
              <a:t>enseignant</a:t>
            </a:r>
            <a:r>
              <a:rPr lang="en-US" sz="2000" b="1">
                <a:latin typeface="Montserrat Bold"/>
                <a:ea typeface="Montserrat Bold"/>
                <a:cs typeface="Montserrat Bold"/>
                <a:sym typeface="Montserrat Bold"/>
              </a:rPr>
              <a:t> histoire et français)</a:t>
            </a:r>
            <a:endParaRPr lang="en-US" sz="2000" b="1">
              <a:latin typeface="Montserrat Bold"/>
              <a:ea typeface="Montserrat Bold"/>
              <a:cs typeface="Montserrat Bold"/>
            </a:endParaRPr>
          </a:p>
        </p:txBody>
      </p:sp>
      <p:sp>
        <p:nvSpPr>
          <p:cNvPr id="13" name="TextBox 13"/>
          <p:cNvSpPr txBox="1"/>
          <p:nvPr/>
        </p:nvSpPr>
        <p:spPr>
          <a:xfrm>
            <a:off x="12594234" y="3096307"/>
            <a:ext cx="3175864" cy="4039567"/>
          </a:xfrm>
          <a:prstGeom prst="rect">
            <a:avLst/>
          </a:prstGeom>
        </p:spPr>
        <p:txBody>
          <a:bodyPr wrap="square" lIns="0" tIns="0" rIns="0" bIns="0" rtlCol="0" anchor="t">
            <a:spAutoFit/>
          </a:bodyPr>
          <a:lstStyle/>
          <a:p>
            <a:pPr marL="160655" lvl="1" algn="ctr">
              <a:lnSpc>
                <a:spcPts val="2086"/>
              </a:lnSpc>
            </a:pPr>
            <a:r>
              <a:rPr lang="en-US" sz="3200" b="1">
                <a:solidFill>
                  <a:srgbClr val="FFFFFF"/>
                </a:solidFill>
                <a:latin typeface="Montserrat Bold"/>
                <a:ea typeface="Montserrat Bold"/>
                <a:cs typeface="Montserrat Bold"/>
              </a:rPr>
              <a:t>PHYSIQUE</a:t>
            </a:r>
          </a:p>
          <a:p>
            <a:pPr marL="321310" lvl="1" indent="-160655">
              <a:lnSpc>
                <a:spcPts val="2086"/>
              </a:lnSpc>
              <a:buFont typeface="Arial"/>
              <a:buChar char="•"/>
            </a:pPr>
            <a:endParaRPr lang="en-US" sz="2000" b="1">
              <a:solidFill>
                <a:srgbClr val="FFFFFF"/>
              </a:solidFill>
              <a:latin typeface="Montserrat Bold"/>
              <a:ea typeface="Montserrat Bold"/>
              <a:cs typeface="Montserrat Bold"/>
              <a:sym typeface="Montserrat Bold"/>
            </a:endParaRPr>
          </a:p>
          <a:p>
            <a:pPr marL="321310" lvl="1" indent="-160655" algn="l">
              <a:lnSpc>
                <a:spcPts val="2086"/>
              </a:lnSpc>
              <a:buFont typeface="Arial"/>
              <a:buChar char="•"/>
            </a:pPr>
            <a:r>
              <a:rPr lang="en-US" sz="2000" b="1">
                <a:solidFill>
                  <a:srgbClr val="FFFFFF"/>
                </a:solidFill>
                <a:latin typeface="Montserrat Bold"/>
                <a:ea typeface="Montserrat Bold"/>
                <a:cs typeface="Montserrat Bold"/>
                <a:sym typeface="Montserrat Bold"/>
              </a:rPr>
              <a:t>4 </a:t>
            </a:r>
            <a:r>
              <a:rPr lang="en-US" sz="2000" b="1" err="1">
                <a:solidFill>
                  <a:srgbClr val="FFFFFF"/>
                </a:solidFill>
                <a:latin typeface="Montserrat Bold"/>
                <a:ea typeface="Montserrat Bold"/>
                <a:cs typeface="Montserrat Bold"/>
                <a:sym typeface="Montserrat Bold"/>
              </a:rPr>
              <a:t>séjours</a:t>
            </a:r>
            <a:r>
              <a:rPr lang="en-US" sz="2000" b="1">
                <a:solidFill>
                  <a:srgbClr val="FFFFFF"/>
                </a:solidFill>
                <a:latin typeface="Montserrat Bold"/>
                <a:ea typeface="Montserrat Bold"/>
                <a:cs typeface="Montserrat Bold"/>
                <a:sym typeface="Montserrat Bold"/>
              </a:rPr>
              <a:t> </a:t>
            </a:r>
            <a:r>
              <a:rPr lang="en-US" sz="2000" b="1" err="1">
                <a:solidFill>
                  <a:srgbClr val="FFFFFF"/>
                </a:solidFill>
                <a:latin typeface="Montserrat Bold"/>
                <a:ea typeface="Montserrat Bold"/>
                <a:cs typeface="Montserrat Bold"/>
                <a:sym typeface="Montserrat Bold"/>
              </a:rPr>
              <a:t>en</a:t>
            </a:r>
            <a:r>
              <a:rPr lang="en-US" sz="2000" b="1">
                <a:solidFill>
                  <a:srgbClr val="FFFFFF"/>
                </a:solidFill>
                <a:latin typeface="Montserrat Bold"/>
                <a:ea typeface="Montserrat Bold"/>
                <a:cs typeface="Montserrat Bold"/>
                <a:sym typeface="Montserrat Bold"/>
              </a:rPr>
              <a:t> </a:t>
            </a:r>
            <a:r>
              <a:rPr lang="en-US" sz="2000" b="1" err="1">
                <a:solidFill>
                  <a:srgbClr val="FFFFFF"/>
                </a:solidFill>
                <a:latin typeface="Montserrat Bold"/>
                <a:ea typeface="Montserrat Bold"/>
                <a:cs typeface="Montserrat Bold"/>
                <a:sym typeface="Montserrat Bold"/>
              </a:rPr>
              <a:t>communauté</a:t>
            </a:r>
            <a:endParaRPr lang="en-US" sz="2000" b="1">
              <a:solidFill>
                <a:srgbClr val="FFFFFF"/>
              </a:solidFill>
              <a:latin typeface="Montserrat Bold"/>
              <a:ea typeface="Montserrat Bold"/>
              <a:cs typeface="Montserrat Bold"/>
            </a:endParaRPr>
          </a:p>
          <a:p>
            <a:pPr algn="l">
              <a:lnSpc>
                <a:spcPts val="2086"/>
              </a:lnSpc>
            </a:pPr>
            <a:endParaRPr lang="en-US" sz="2000" b="1">
              <a:solidFill>
                <a:srgbClr val="FFFFFF"/>
              </a:solidFill>
              <a:latin typeface="Montserrat Bold"/>
              <a:ea typeface="Montserrat Bold"/>
              <a:cs typeface="Montserrat Bold"/>
              <a:sym typeface="Montserrat Bold"/>
            </a:endParaRPr>
          </a:p>
          <a:p>
            <a:pPr marL="321310" lvl="1" indent="-160655" algn="l">
              <a:lnSpc>
                <a:spcPts val="2086"/>
              </a:lnSpc>
              <a:buFont typeface="Arial"/>
              <a:buChar char="•"/>
            </a:pPr>
            <a:r>
              <a:rPr lang="en-US" sz="2000" b="1" err="1">
                <a:solidFill>
                  <a:srgbClr val="FFFFFF"/>
                </a:solidFill>
                <a:latin typeface="Montserrat Bold"/>
                <a:ea typeface="Montserrat Bold"/>
                <a:cs typeface="Montserrat Bold"/>
                <a:sym typeface="Montserrat Bold"/>
              </a:rPr>
              <a:t>Accompagnement</a:t>
            </a:r>
            <a:r>
              <a:rPr lang="en-US" sz="2000" b="1">
                <a:solidFill>
                  <a:srgbClr val="FFFFFF"/>
                </a:solidFill>
                <a:latin typeface="Montserrat Bold"/>
                <a:ea typeface="Montserrat Bold"/>
                <a:cs typeface="Montserrat Bold"/>
                <a:sym typeface="Montserrat Bold"/>
              </a:rPr>
              <a:t> </a:t>
            </a:r>
            <a:r>
              <a:rPr lang="en-US" sz="2000" b="1" err="1">
                <a:solidFill>
                  <a:srgbClr val="FFFFFF"/>
                </a:solidFill>
                <a:latin typeface="Montserrat Bold"/>
                <a:ea typeface="Montserrat Bold"/>
                <a:cs typeface="Montserrat Bold"/>
                <a:sym typeface="Montserrat Bold"/>
              </a:rPr>
              <a:t>personnalisé</a:t>
            </a:r>
            <a:endParaRPr lang="en-US" sz="2000" b="1" err="1">
              <a:solidFill>
                <a:srgbClr val="FFFFFF"/>
              </a:solidFill>
              <a:latin typeface="Montserrat Bold"/>
              <a:ea typeface="Montserrat Bold"/>
              <a:cs typeface="Montserrat Bold"/>
            </a:endParaRPr>
          </a:p>
          <a:p>
            <a:pPr marL="321716" lvl="1" indent="-160858" algn="l">
              <a:lnSpc>
                <a:spcPts val="2086"/>
              </a:lnSpc>
              <a:buFont typeface="Arial"/>
              <a:buChar char="•"/>
            </a:pPr>
            <a:endParaRPr lang="en-US" sz="2000" b="1">
              <a:solidFill>
                <a:srgbClr val="FFFFFF"/>
              </a:solidFill>
              <a:latin typeface="Montserrat Bold"/>
              <a:ea typeface="Montserrat Bold"/>
              <a:cs typeface="Montserrat Bold"/>
              <a:sym typeface="Montserrat Bold"/>
            </a:endParaRPr>
          </a:p>
          <a:p>
            <a:pPr marL="321310" lvl="1" indent="-160655" algn="l">
              <a:lnSpc>
                <a:spcPts val="2086"/>
              </a:lnSpc>
              <a:buFont typeface="Arial"/>
              <a:buChar char="•"/>
            </a:pPr>
            <a:r>
              <a:rPr lang="en-US" sz="2000" b="1">
                <a:solidFill>
                  <a:srgbClr val="FFFFFF"/>
                </a:solidFill>
                <a:latin typeface="Montserrat Bold"/>
                <a:ea typeface="Montserrat Bold"/>
                <a:cs typeface="Montserrat Bold"/>
                <a:sym typeface="Montserrat Bold"/>
              </a:rPr>
              <a:t>Cercles de parole</a:t>
            </a:r>
            <a:endParaRPr lang="en-US" sz="2000" b="1">
              <a:solidFill>
                <a:srgbClr val="FFFFFF"/>
              </a:solidFill>
              <a:latin typeface="Montserrat Bold"/>
              <a:ea typeface="Montserrat Bold"/>
              <a:cs typeface="Montserrat Bold"/>
            </a:endParaRPr>
          </a:p>
          <a:p>
            <a:pPr marL="321716" lvl="1" indent="-160858" algn="l">
              <a:lnSpc>
                <a:spcPts val="2086"/>
              </a:lnSpc>
              <a:buFont typeface="Arial"/>
              <a:buChar char="•"/>
            </a:pPr>
            <a:endParaRPr lang="en-US" sz="2000" b="1">
              <a:solidFill>
                <a:srgbClr val="FFFFFF"/>
              </a:solidFill>
              <a:latin typeface="Montserrat Bold"/>
              <a:ea typeface="Montserrat Bold"/>
              <a:cs typeface="Montserrat Bold"/>
              <a:sym typeface="Montserrat Bold"/>
            </a:endParaRPr>
          </a:p>
          <a:p>
            <a:pPr marL="321310" lvl="1" indent="-160655" algn="l">
              <a:lnSpc>
                <a:spcPts val="2086"/>
              </a:lnSpc>
              <a:buFont typeface="Arial"/>
              <a:buChar char="•"/>
            </a:pPr>
            <a:r>
              <a:rPr lang="en-US" sz="2000" b="1" err="1">
                <a:solidFill>
                  <a:srgbClr val="FFFFFF"/>
                </a:solidFill>
                <a:latin typeface="Montserrat Bold"/>
                <a:ea typeface="Montserrat Bold"/>
                <a:cs typeface="Montserrat Bold"/>
                <a:sym typeface="Montserrat Bold"/>
              </a:rPr>
              <a:t>Création</a:t>
            </a:r>
            <a:r>
              <a:rPr lang="en-US" sz="2000" b="1">
                <a:solidFill>
                  <a:srgbClr val="FFFFFF"/>
                </a:solidFill>
                <a:latin typeface="Montserrat Bold"/>
                <a:ea typeface="Montserrat Bold"/>
                <a:cs typeface="Montserrat Bold"/>
                <a:sym typeface="Montserrat Bold"/>
              </a:rPr>
              <a:t> et </a:t>
            </a:r>
            <a:r>
              <a:rPr lang="en-US" sz="2000" b="1" err="1">
                <a:solidFill>
                  <a:srgbClr val="FFFFFF"/>
                </a:solidFill>
                <a:latin typeface="Montserrat Bold"/>
                <a:ea typeface="Montserrat Bold"/>
                <a:cs typeface="Montserrat Bold"/>
                <a:sym typeface="Montserrat Bold"/>
              </a:rPr>
              <a:t>entretien</a:t>
            </a:r>
            <a:r>
              <a:rPr lang="en-US" sz="2000" b="1">
                <a:solidFill>
                  <a:srgbClr val="FFFFFF"/>
                </a:solidFill>
                <a:latin typeface="Montserrat Bold"/>
                <a:ea typeface="Montserrat Bold"/>
                <a:cs typeface="Montserrat Bold"/>
                <a:sym typeface="Montserrat Bold"/>
              </a:rPr>
              <a:t> de relations durables avec les </a:t>
            </a:r>
            <a:r>
              <a:rPr lang="en-US" sz="2000" b="1" err="1">
                <a:solidFill>
                  <a:srgbClr val="FFFFFF"/>
                </a:solidFill>
                <a:latin typeface="Montserrat Bold"/>
                <a:ea typeface="Montserrat Bold"/>
                <a:cs typeface="Montserrat Bold"/>
                <a:sym typeface="Montserrat Bold"/>
              </a:rPr>
              <a:t>communautés</a:t>
            </a:r>
            <a:r>
              <a:rPr lang="en-US" sz="2000" b="1">
                <a:solidFill>
                  <a:srgbClr val="FFFFFF"/>
                </a:solidFill>
                <a:latin typeface="Montserrat Bold"/>
                <a:ea typeface="Montserrat Bold"/>
                <a:cs typeface="Montserrat Bold"/>
                <a:sym typeface="Montserrat Bold"/>
              </a:rPr>
              <a:t> </a:t>
            </a:r>
            <a:r>
              <a:rPr lang="en-US" sz="2000" b="1" err="1">
                <a:solidFill>
                  <a:srgbClr val="FFFFFF"/>
                </a:solidFill>
                <a:latin typeface="Montserrat Bold"/>
                <a:ea typeface="Montserrat Bold"/>
                <a:cs typeface="Montserrat Bold"/>
                <a:sym typeface="Montserrat Bold"/>
              </a:rPr>
              <a:t>autochtones</a:t>
            </a:r>
            <a:endParaRPr lang="en-US" sz="2000" b="1">
              <a:solidFill>
                <a:srgbClr val="FFFFFF"/>
              </a:solidFill>
              <a:latin typeface="Montserrat Bold"/>
              <a:ea typeface="Montserrat Bold"/>
              <a:cs typeface="Montserrat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fr-CA"/>
          </a:p>
        </p:txBody>
      </p:sp>
      <p:grpSp>
        <p:nvGrpSpPr>
          <p:cNvPr id="3" name="Group 3"/>
          <p:cNvGrpSpPr/>
          <p:nvPr/>
        </p:nvGrpSpPr>
        <p:grpSpPr>
          <a:xfrm>
            <a:off x="1028700" y="416542"/>
            <a:ext cx="13846031" cy="1473811"/>
            <a:chOff x="0" y="0"/>
            <a:chExt cx="3646691" cy="388164"/>
          </a:xfrm>
        </p:grpSpPr>
        <p:sp>
          <p:nvSpPr>
            <p:cNvPr id="4" name="Freeform 4"/>
            <p:cNvSpPr/>
            <p:nvPr/>
          </p:nvSpPr>
          <p:spPr>
            <a:xfrm>
              <a:off x="0" y="0"/>
              <a:ext cx="3646691" cy="388164"/>
            </a:xfrm>
            <a:custGeom>
              <a:avLst/>
              <a:gdLst/>
              <a:ahLst/>
              <a:cxnLst/>
              <a:rect l="l" t="t" r="r" b="b"/>
              <a:pathLst>
                <a:path w="3646691" h="388164">
                  <a:moveTo>
                    <a:pt x="0" y="0"/>
                  </a:moveTo>
                  <a:lnTo>
                    <a:pt x="3646691" y="0"/>
                  </a:lnTo>
                  <a:lnTo>
                    <a:pt x="3646691" y="388164"/>
                  </a:lnTo>
                  <a:lnTo>
                    <a:pt x="0" y="388164"/>
                  </a:lnTo>
                  <a:close/>
                </a:path>
              </a:pathLst>
            </a:custGeom>
            <a:solidFill>
              <a:srgbClr val="FFFFFF"/>
            </a:solidFill>
          </p:spPr>
          <p:txBody>
            <a:bodyPr/>
            <a:lstStyle/>
            <a:p>
              <a:endParaRPr lang="fr-CA"/>
            </a:p>
          </p:txBody>
        </p:sp>
        <p:sp>
          <p:nvSpPr>
            <p:cNvPr id="5" name="TextBox 5"/>
            <p:cNvSpPr txBox="1"/>
            <p:nvPr/>
          </p:nvSpPr>
          <p:spPr>
            <a:xfrm>
              <a:off x="0" y="-38100"/>
              <a:ext cx="3646691" cy="4262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009543" y="2474362"/>
            <a:ext cx="16230600" cy="7513275"/>
            <a:chOff x="0" y="0"/>
            <a:chExt cx="4274726" cy="1978805"/>
          </a:xfrm>
        </p:grpSpPr>
        <p:sp>
          <p:nvSpPr>
            <p:cNvPr id="7" name="Freeform 7"/>
            <p:cNvSpPr/>
            <p:nvPr/>
          </p:nvSpPr>
          <p:spPr>
            <a:xfrm>
              <a:off x="0" y="0"/>
              <a:ext cx="4274726" cy="1978805"/>
            </a:xfrm>
            <a:custGeom>
              <a:avLst/>
              <a:gdLst/>
              <a:ahLst/>
              <a:cxnLst/>
              <a:rect l="l" t="t" r="r" b="b"/>
              <a:pathLst>
                <a:path w="4274726" h="1978805">
                  <a:moveTo>
                    <a:pt x="0" y="0"/>
                  </a:moveTo>
                  <a:lnTo>
                    <a:pt x="4274726" y="0"/>
                  </a:lnTo>
                  <a:lnTo>
                    <a:pt x="4274726" y="1978805"/>
                  </a:lnTo>
                  <a:lnTo>
                    <a:pt x="0" y="1978805"/>
                  </a:lnTo>
                  <a:close/>
                </a:path>
              </a:pathLst>
            </a:custGeom>
            <a:solidFill>
              <a:srgbClr val="E3E2E2"/>
            </a:solidFill>
          </p:spPr>
          <p:txBody>
            <a:bodyPr/>
            <a:lstStyle/>
            <a:p>
              <a:endParaRPr lang="fr-CA"/>
            </a:p>
          </p:txBody>
        </p:sp>
        <p:sp>
          <p:nvSpPr>
            <p:cNvPr id="8" name="TextBox 8"/>
            <p:cNvSpPr txBox="1"/>
            <p:nvPr/>
          </p:nvSpPr>
          <p:spPr>
            <a:xfrm>
              <a:off x="0" y="-38100"/>
              <a:ext cx="4274726" cy="201690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5754724" y="-1445242"/>
            <a:ext cx="1899240" cy="3086100"/>
            <a:chOff x="0" y="0"/>
            <a:chExt cx="500211" cy="812800"/>
          </a:xfrm>
        </p:grpSpPr>
        <p:sp>
          <p:nvSpPr>
            <p:cNvPr id="10" name="Freeform 10"/>
            <p:cNvSpPr/>
            <p:nvPr/>
          </p:nvSpPr>
          <p:spPr>
            <a:xfrm>
              <a:off x="0" y="0"/>
              <a:ext cx="500211" cy="812800"/>
            </a:xfrm>
            <a:custGeom>
              <a:avLst/>
              <a:gdLst/>
              <a:ahLst/>
              <a:cxnLst/>
              <a:rect l="l" t="t" r="r" b="b"/>
              <a:pathLst>
                <a:path w="500211" h="812800">
                  <a:moveTo>
                    <a:pt x="0" y="0"/>
                  </a:moveTo>
                  <a:lnTo>
                    <a:pt x="500211" y="0"/>
                  </a:lnTo>
                  <a:lnTo>
                    <a:pt x="500211" y="812800"/>
                  </a:lnTo>
                  <a:lnTo>
                    <a:pt x="0" y="812800"/>
                  </a:lnTo>
                  <a:close/>
                </a:path>
              </a:pathLst>
            </a:custGeom>
            <a:solidFill>
              <a:srgbClr val="FFFFFF"/>
            </a:solidFill>
          </p:spPr>
          <p:txBody>
            <a:bodyPr/>
            <a:lstStyle/>
            <a:p>
              <a:endParaRPr lang="fr-CA"/>
            </a:p>
          </p:txBody>
        </p:sp>
        <p:sp>
          <p:nvSpPr>
            <p:cNvPr id="11" name="TextBox 11"/>
            <p:cNvSpPr txBox="1"/>
            <p:nvPr/>
          </p:nvSpPr>
          <p:spPr>
            <a:xfrm>
              <a:off x="0" y="-38100"/>
              <a:ext cx="500211" cy="8509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604975" y="2663199"/>
            <a:ext cx="2410237" cy="241023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FF3131"/>
              </a:solidFill>
              <a:prstDash val="solid"/>
              <a:miter/>
            </a:ln>
          </p:spPr>
          <p:txBody>
            <a:bodyPr/>
            <a:lstStyle/>
            <a:p>
              <a:endParaRPr lang="fr-CA"/>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4771622" y="2663199"/>
            <a:ext cx="2410237" cy="241023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000000"/>
              </a:solidFill>
              <a:prstDash val="solid"/>
              <a:miter/>
            </a:ln>
          </p:spPr>
          <p:txBody>
            <a:bodyPr/>
            <a:lstStyle/>
            <a:p>
              <a:endParaRPr lang="fr-CA"/>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7937351" y="2682038"/>
            <a:ext cx="2410237" cy="2410237"/>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FF3131"/>
              </a:solidFill>
              <a:prstDash val="solid"/>
              <a:miter/>
            </a:ln>
          </p:spPr>
          <p:txBody>
            <a:bodyPr/>
            <a:lstStyle/>
            <a:p>
              <a:endParaRPr lang="fr-CA"/>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11103998" y="2682038"/>
            <a:ext cx="2410237" cy="241023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000000"/>
              </a:solidFill>
              <a:prstDash val="solid"/>
              <a:miter/>
            </a:ln>
          </p:spPr>
          <p:txBody>
            <a:bodyPr/>
            <a:lstStyle/>
            <a:p>
              <a:endParaRPr lang="fr-CA"/>
            </a:p>
          </p:txBody>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4269727" y="2682038"/>
            <a:ext cx="2410237" cy="241023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FF3131"/>
              </a:solidFill>
              <a:prstDash val="solid"/>
              <a:miter/>
            </a:ln>
          </p:spPr>
          <p:txBody>
            <a:bodyPr/>
            <a:lstStyle/>
            <a:p>
              <a:endParaRPr lang="fr-CA"/>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1028700" y="5463750"/>
            <a:ext cx="16230600" cy="767250"/>
            <a:chOff x="0" y="0"/>
            <a:chExt cx="4274726" cy="202074"/>
          </a:xfrm>
        </p:grpSpPr>
        <p:sp>
          <p:nvSpPr>
            <p:cNvPr id="28" name="Freeform 28"/>
            <p:cNvSpPr/>
            <p:nvPr/>
          </p:nvSpPr>
          <p:spPr>
            <a:xfrm>
              <a:off x="0" y="0"/>
              <a:ext cx="4274726" cy="202074"/>
            </a:xfrm>
            <a:custGeom>
              <a:avLst/>
              <a:gdLst/>
              <a:ahLst/>
              <a:cxnLst/>
              <a:rect l="l" t="t" r="r" b="b"/>
              <a:pathLst>
                <a:path w="4274726" h="202074">
                  <a:moveTo>
                    <a:pt x="0" y="0"/>
                  </a:moveTo>
                  <a:lnTo>
                    <a:pt x="4274726" y="0"/>
                  </a:lnTo>
                  <a:lnTo>
                    <a:pt x="4274726" y="202074"/>
                  </a:lnTo>
                  <a:lnTo>
                    <a:pt x="0" y="202074"/>
                  </a:lnTo>
                  <a:close/>
                </a:path>
              </a:pathLst>
            </a:custGeom>
            <a:solidFill>
              <a:srgbClr val="D2232A"/>
            </a:solidFill>
          </p:spPr>
          <p:txBody>
            <a:bodyPr/>
            <a:lstStyle/>
            <a:p>
              <a:endParaRPr lang="fr-CA"/>
            </a:p>
          </p:txBody>
        </p:sp>
        <p:sp>
          <p:nvSpPr>
            <p:cNvPr id="29" name="TextBox 29"/>
            <p:cNvSpPr txBox="1"/>
            <p:nvPr/>
          </p:nvSpPr>
          <p:spPr>
            <a:xfrm>
              <a:off x="0" y="-38100"/>
              <a:ext cx="4274726" cy="240174"/>
            </a:xfrm>
            <a:prstGeom prst="rect">
              <a:avLst/>
            </a:prstGeom>
          </p:spPr>
          <p:txBody>
            <a:bodyPr lIns="50800" tIns="50800" rIns="50800" bIns="50800" rtlCol="0" anchor="ctr"/>
            <a:lstStyle/>
            <a:p>
              <a:pPr algn="ctr">
                <a:lnSpc>
                  <a:spcPts val="3499"/>
                </a:lnSpc>
              </a:pPr>
              <a:r>
                <a:rPr lang="en-US" sz="2499" b="1">
                  <a:solidFill>
                    <a:srgbClr val="FFFFFF"/>
                  </a:solidFill>
                  <a:latin typeface="Montserrat Bold"/>
                  <a:ea typeface="Montserrat Bold"/>
                  <a:cs typeface="Montserrat Bold"/>
                  <a:sym typeface="Montserrat Bold"/>
                </a:rPr>
                <a:t>Séjour en communauté innue</a:t>
              </a:r>
            </a:p>
          </p:txBody>
        </p:sp>
      </p:grpSp>
      <p:sp>
        <p:nvSpPr>
          <p:cNvPr id="30" name="TextBox 30"/>
          <p:cNvSpPr txBox="1"/>
          <p:nvPr/>
        </p:nvSpPr>
        <p:spPr>
          <a:xfrm>
            <a:off x="1041184" y="927365"/>
            <a:ext cx="16211443" cy="921534"/>
          </a:xfrm>
          <a:prstGeom prst="rect">
            <a:avLst/>
          </a:prstGeom>
        </p:spPr>
        <p:txBody>
          <a:bodyPr wrap="square" lIns="0" tIns="0" rIns="0" bIns="0" rtlCol="0" anchor="t">
            <a:spAutoFit/>
          </a:bodyPr>
          <a:lstStyle/>
          <a:p>
            <a:pPr algn="l">
              <a:lnSpc>
                <a:spcPts val="7980"/>
              </a:lnSpc>
            </a:pPr>
            <a:r>
              <a:rPr lang="en-US" sz="4800" b="1" spc="159" err="1">
                <a:solidFill>
                  <a:srgbClr val="000000"/>
                </a:solidFill>
                <a:latin typeface="Montserrat Bold"/>
                <a:ea typeface="Montserrat Bold"/>
                <a:cs typeface="Montserrat Bold"/>
                <a:sym typeface="Montserrat Bold"/>
              </a:rPr>
              <a:t>Transversalités</a:t>
            </a:r>
            <a:r>
              <a:rPr lang="en-US" sz="4800" b="1" spc="159">
                <a:solidFill>
                  <a:srgbClr val="000000"/>
                </a:solidFill>
                <a:latin typeface="Montserrat Bold"/>
                <a:ea typeface="Montserrat Bold"/>
                <a:cs typeface="Montserrat Bold"/>
                <a:sym typeface="Montserrat Bold"/>
              </a:rPr>
              <a:t> et </a:t>
            </a:r>
            <a:r>
              <a:rPr lang="en-US" sz="4800" b="1" spc="159" err="1">
                <a:solidFill>
                  <a:srgbClr val="000000"/>
                </a:solidFill>
                <a:latin typeface="Montserrat Bold"/>
                <a:ea typeface="Montserrat Bold"/>
                <a:cs typeface="Montserrat Bold"/>
                <a:sym typeface="Montserrat Bold"/>
              </a:rPr>
              <a:t>réalisations</a:t>
            </a:r>
            <a:r>
              <a:rPr lang="en-US" sz="4800" b="1" spc="159">
                <a:solidFill>
                  <a:srgbClr val="000000"/>
                </a:solidFill>
                <a:latin typeface="Montserrat Bold"/>
                <a:ea typeface="Montserrat Bold"/>
                <a:cs typeface="Montserrat Bold"/>
                <a:sym typeface="Montserrat Bold"/>
              </a:rPr>
              <a:t> </a:t>
            </a:r>
            <a:r>
              <a:rPr lang="en-US" sz="4800" b="1" spc="159" err="1">
                <a:solidFill>
                  <a:srgbClr val="000000"/>
                </a:solidFill>
                <a:latin typeface="Montserrat Bold"/>
                <a:ea typeface="Montserrat Bold"/>
                <a:cs typeface="Montserrat Bold"/>
                <a:sym typeface="Montserrat Bold"/>
              </a:rPr>
              <a:t>autochtones</a:t>
            </a:r>
            <a:endParaRPr lang="en-US" sz="4800" b="1" spc="159">
              <a:solidFill>
                <a:srgbClr val="000000"/>
              </a:solidFill>
              <a:latin typeface="Montserrat Bold"/>
              <a:ea typeface="Montserrat Bold"/>
              <a:cs typeface="Montserrat Bold"/>
              <a:sym typeface="Montserrat Bold"/>
            </a:endParaRPr>
          </a:p>
        </p:txBody>
      </p:sp>
      <p:sp>
        <p:nvSpPr>
          <p:cNvPr id="31" name="TextBox 31"/>
          <p:cNvSpPr txBox="1"/>
          <p:nvPr/>
        </p:nvSpPr>
        <p:spPr>
          <a:xfrm>
            <a:off x="1646069" y="3374621"/>
            <a:ext cx="2285605" cy="1541448"/>
          </a:xfrm>
          <a:prstGeom prst="rect">
            <a:avLst/>
          </a:prstGeom>
        </p:spPr>
        <p:txBody>
          <a:bodyPr wrap="square" lIns="0" tIns="0" rIns="0" bIns="0" rtlCol="0" anchor="t">
            <a:spAutoFit/>
          </a:bodyPr>
          <a:lstStyle/>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DIRECTION </a:t>
            </a:r>
          </a:p>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DE LA PERFORMANCE ET DE L’INNOVATION </a:t>
            </a: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p:txBody>
      </p:sp>
      <p:sp>
        <p:nvSpPr>
          <p:cNvPr id="32" name="TextBox 32"/>
          <p:cNvSpPr txBox="1"/>
          <p:nvPr/>
        </p:nvSpPr>
        <p:spPr>
          <a:xfrm>
            <a:off x="4960481" y="3390900"/>
            <a:ext cx="2032520" cy="1618392"/>
          </a:xfrm>
          <a:prstGeom prst="rect">
            <a:avLst/>
          </a:prstGeom>
        </p:spPr>
        <p:txBody>
          <a:bodyPr lIns="0" tIns="0" rIns="0" bIns="0" rtlCol="0" anchor="t">
            <a:spAutoFit/>
          </a:bodyPr>
          <a:lstStyle/>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DIRECTION </a:t>
            </a:r>
          </a:p>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DU SOUTIEN </a:t>
            </a:r>
          </a:p>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À LA COMMUNAUTÉ </a:t>
            </a: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p:txBody>
      </p:sp>
      <p:sp>
        <p:nvSpPr>
          <p:cNvPr id="33" name="TextBox 33"/>
          <p:cNvSpPr txBox="1"/>
          <p:nvPr/>
        </p:nvSpPr>
        <p:spPr>
          <a:xfrm>
            <a:off x="11189687" y="3398369"/>
            <a:ext cx="2141916" cy="1541448"/>
          </a:xfrm>
          <a:prstGeom prst="rect">
            <a:avLst/>
          </a:prstGeom>
        </p:spPr>
        <p:txBody>
          <a:bodyPr lIns="0" tIns="0" rIns="0" bIns="0" rtlCol="0" anchor="t">
            <a:spAutoFit/>
          </a:bodyPr>
          <a:lstStyle/>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DIRECTION </a:t>
            </a:r>
          </a:p>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DES RELATIONS AVEC LA COMMUNAUTÉ</a:t>
            </a: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p:txBody>
      </p:sp>
      <p:sp>
        <p:nvSpPr>
          <p:cNvPr id="34" name="TextBox 34"/>
          <p:cNvSpPr txBox="1"/>
          <p:nvPr/>
        </p:nvSpPr>
        <p:spPr>
          <a:xfrm>
            <a:off x="8033833" y="3390900"/>
            <a:ext cx="2217272" cy="1400383"/>
          </a:xfrm>
          <a:prstGeom prst="rect">
            <a:avLst/>
          </a:prstGeom>
        </p:spPr>
        <p:txBody>
          <a:bodyPr lIns="0" tIns="0" rIns="0" bIns="0" rtlCol="0" anchor="t">
            <a:spAutoFit/>
          </a:bodyPr>
          <a:lstStyle/>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DIRECTION </a:t>
            </a:r>
          </a:p>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DES </a:t>
            </a:r>
          </a:p>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ÉTUDES</a:t>
            </a: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p:txBody>
      </p:sp>
      <p:sp>
        <p:nvSpPr>
          <p:cNvPr id="35" name="TextBox 35"/>
          <p:cNvSpPr txBox="1"/>
          <p:nvPr/>
        </p:nvSpPr>
        <p:spPr>
          <a:xfrm>
            <a:off x="14206104" y="3415275"/>
            <a:ext cx="2612892" cy="1541448"/>
          </a:xfrm>
          <a:prstGeom prst="rect">
            <a:avLst/>
          </a:prstGeom>
        </p:spPr>
        <p:txBody>
          <a:bodyPr lIns="0" tIns="0" rIns="0" bIns="0" rtlCol="0" anchor="t">
            <a:spAutoFit/>
          </a:bodyPr>
          <a:lstStyle/>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DIRECTION </a:t>
            </a:r>
          </a:p>
          <a:p>
            <a:pPr algn="ctr">
              <a:lnSpc>
                <a:spcPts val="1722"/>
              </a:lnSpc>
              <a:spcBef>
                <a:spcPct val="0"/>
              </a:spcBef>
              <a:spcAft>
                <a:spcPts val="600"/>
              </a:spcAft>
            </a:pPr>
            <a:r>
              <a:rPr lang="en-US" b="1">
                <a:solidFill>
                  <a:srgbClr val="000000"/>
                </a:solidFill>
                <a:latin typeface="Montserrat Bold"/>
                <a:ea typeface="Montserrat Bold"/>
                <a:cs typeface="Montserrat Bold"/>
                <a:sym typeface="Montserrat Bold"/>
              </a:rPr>
              <a:t>DE LA TRANSFORMATION ET DU NUMÉRIQUE</a:t>
            </a: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a:p>
            <a:pPr algn="ctr">
              <a:lnSpc>
                <a:spcPts val="1722"/>
              </a:lnSpc>
              <a:spcBef>
                <a:spcPct val="0"/>
              </a:spcBef>
              <a:spcAft>
                <a:spcPts val="600"/>
              </a:spcAft>
            </a:pPr>
            <a:endParaRPr lang="en-US" b="1">
              <a:solidFill>
                <a:srgbClr val="000000"/>
              </a:solidFill>
              <a:latin typeface="Montserrat Bold"/>
              <a:ea typeface="Montserrat Bold"/>
              <a:cs typeface="Montserrat Bold"/>
              <a:sym typeface="Montserrat Bold"/>
            </a:endParaRPr>
          </a:p>
        </p:txBody>
      </p:sp>
      <p:grpSp>
        <p:nvGrpSpPr>
          <p:cNvPr id="36" name="Group 36"/>
          <p:cNvGrpSpPr/>
          <p:nvPr/>
        </p:nvGrpSpPr>
        <p:grpSpPr>
          <a:xfrm>
            <a:off x="1028700" y="6871325"/>
            <a:ext cx="16230600" cy="767250"/>
            <a:chOff x="0" y="0"/>
            <a:chExt cx="4274726" cy="202074"/>
          </a:xfrm>
        </p:grpSpPr>
        <p:sp>
          <p:nvSpPr>
            <p:cNvPr id="37" name="Freeform 37"/>
            <p:cNvSpPr/>
            <p:nvPr/>
          </p:nvSpPr>
          <p:spPr>
            <a:xfrm>
              <a:off x="0" y="0"/>
              <a:ext cx="4274726" cy="202074"/>
            </a:xfrm>
            <a:custGeom>
              <a:avLst/>
              <a:gdLst/>
              <a:ahLst/>
              <a:cxnLst/>
              <a:rect l="l" t="t" r="r" b="b"/>
              <a:pathLst>
                <a:path w="4274726" h="202074">
                  <a:moveTo>
                    <a:pt x="0" y="0"/>
                  </a:moveTo>
                  <a:lnTo>
                    <a:pt x="4274726" y="0"/>
                  </a:lnTo>
                  <a:lnTo>
                    <a:pt x="4274726" y="202074"/>
                  </a:lnTo>
                  <a:lnTo>
                    <a:pt x="0" y="202074"/>
                  </a:lnTo>
                  <a:close/>
                </a:path>
              </a:pathLst>
            </a:custGeom>
            <a:solidFill>
              <a:srgbClr val="000000"/>
            </a:solidFill>
          </p:spPr>
          <p:txBody>
            <a:bodyPr/>
            <a:lstStyle/>
            <a:p>
              <a:endParaRPr lang="fr-CA"/>
            </a:p>
          </p:txBody>
        </p:sp>
        <p:sp>
          <p:nvSpPr>
            <p:cNvPr id="38" name="TextBox 38"/>
            <p:cNvSpPr txBox="1"/>
            <p:nvPr/>
          </p:nvSpPr>
          <p:spPr>
            <a:xfrm>
              <a:off x="0" y="-38100"/>
              <a:ext cx="4274726" cy="240174"/>
            </a:xfrm>
            <a:prstGeom prst="rect">
              <a:avLst/>
            </a:prstGeom>
          </p:spPr>
          <p:txBody>
            <a:bodyPr lIns="50800" tIns="50800" rIns="50800" bIns="50800" rtlCol="0" anchor="ctr"/>
            <a:lstStyle/>
            <a:p>
              <a:pPr algn="ctr">
                <a:lnSpc>
                  <a:spcPts val="3499"/>
                </a:lnSpc>
              </a:pPr>
              <a:r>
                <a:rPr lang="en-US" sz="2499" b="1" dirty="0">
                  <a:solidFill>
                    <a:srgbClr val="FFFFFF"/>
                  </a:solidFill>
                  <a:latin typeface="Montserrat Bold"/>
                  <a:ea typeface="Montserrat Bold"/>
                  <a:cs typeface="Montserrat Bold"/>
                  <a:sym typeface="Montserrat Bold"/>
                </a:rPr>
                <a:t>Formations</a:t>
              </a:r>
            </a:p>
          </p:txBody>
        </p:sp>
      </p:grpSp>
      <p:grpSp>
        <p:nvGrpSpPr>
          <p:cNvPr id="39" name="Group 39"/>
          <p:cNvGrpSpPr/>
          <p:nvPr/>
        </p:nvGrpSpPr>
        <p:grpSpPr>
          <a:xfrm>
            <a:off x="5248812" y="8336505"/>
            <a:ext cx="12000909" cy="767250"/>
            <a:chOff x="0" y="0"/>
            <a:chExt cx="3160733" cy="202074"/>
          </a:xfrm>
        </p:grpSpPr>
        <p:sp>
          <p:nvSpPr>
            <p:cNvPr id="40" name="Freeform 40"/>
            <p:cNvSpPr/>
            <p:nvPr/>
          </p:nvSpPr>
          <p:spPr>
            <a:xfrm>
              <a:off x="0" y="0"/>
              <a:ext cx="3160733" cy="202074"/>
            </a:xfrm>
            <a:custGeom>
              <a:avLst/>
              <a:gdLst/>
              <a:ahLst/>
              <a:cxnLst/>
              <a:rect l="l" t="t" r="r" b="b"/>
              <a:pathLst>
                <a:path w="3160733" h="202074">
                  <a:moveTo>
                    <a:pt x="0" y="0"/>
                  </a:moveTo>
                  <a:lnTo>
                    <a:pt x="3160733" y="0"/>
                  </a:lnTo>
                  <a:lnTo>
                    <a:pt x="3160733" y="202074"/>
                  </a:lnTo>
                  <a:lnTo>
                    <a:pt x="0" y="202074"/>
                  </a:lnTo>
                  <a:close/>
                </a:path>
              </a:pathLst>
            </a:custGeom>
            <a:solidFill>
              <a:srgbClr val="D2232A"/>
            </a:solidFill>
          </p:spPr>
          <p:txBody>
            <a:bodyPr/>
            <a:lstStyle/>
            <a:p>
              <a:endParaRPr lang="fr-CA"/>
            </a:p>
          </p:txBody>
        </p:sp>
        <p:sp>
          <p:nvSpPr>
            <p:cNvPr id="41" name="TextBox 41"/>
            <p:cNvSpPr txBox="1"/>
            <p:nvPr/>
          </p:nvSpPr>
          <p:spPr>
            <a:xfrm>
              <a:off x="0" y="-38100"/>
              <a:ext cx="3160733" cy="240174"/>
            </a:xfrm>
            <a:prstGeom prst="rect">
              <a:avLst/>
            </a:prstGeom>
          </p:spPr>
          <p:txBody>
            <a:bodyPr lIns="50800" tIns="50800" rIns="50800" bIns="50800" rtlCol="0" anchor="ctr"/>
            <a:lstStyle/>
            <a:p>
              <a:pPr algn="ctr">
                <a:lnSpc>
                  <a:spcPts val="3499"/>
                </a:lnSpc>
              </a:pPr>
              <a:r>
                <a:rPr lang="en-US" sz="2499" b="1">
                  <a:solidFill>
                    <a:srgbClr val="FFFFFF"/>
                  </a:solidFill>
                  <a:latin typeface="Montserrat Bold"/>
                  <a:ea typeface="Montserrat Bold"/>
                  <a:cs typeface="Montserrat Bold"/>
                  <a:sym typeface="Montserrat Bold"/>
                </a:rPr>
                <a:t>Projet AKI</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fr-CA"/>
          </a:p>
        </p:txBody>
      </p:sp>
      <p:grpSp>
        <p:nvGrpSpPr>
          <p:cNvPr id="3" name="Group 3"/>
          <p:cNvGrpSpPr/>
          <p:nvPr/>
        </p:nvGrpSpPr>
        <p:grpSpPr>
          <a:xfrm>
            <a:off x="150581" y="1567879"/>
            <a:ext cx="18011134" cy="8601468"/>
            <a:chOff x="0" y="0"/>
            <a:chExt cx="4743673" cy="2265407"/>
          </a:xfrm>
        </p:grpSpPr>
        <p:sp>
          <p:nvSpPr>
            <p:cNvPr id="4" name="Freeform 4"/>
            <p:cNvSpPr/>
            <p:nvPr/>
          </p:nvSpPr>
          <p:spPr>
            <a:xfrm>
              <a:off x="0" y="0"/>
              <a:ext cx="4743673" cy="2265407"/>
            </a:xfrm>
            <a:custGeom>
              <a:avLst/>
              <a:gdLst/>
              <a:ahLst/>
              <a:cxnLst/>
              <a:rect l="l" t="t" r="r" b="b"/>
              <a:pathLst>
                <a:path w="4743673" h="2265407">
                  <a:moveTo>
                    <a:pt x="0" y="0"/>
                  </a:moveTo>
                  <a:lnTo>
                    <a:pt x="4743673" y="0"/>
                  </a:lnTo>
                  <a:lnTo>
                    <a:pt x="4743673" y="2265407"/>
                  </a:lnTo>
                  <a:lnTo>
                    <a:pt x="0" y="2265407"/>
                  </a:lnTo>
                  <a:close/>
                </a:path>
              </a:pathLst>
            </a:custGeom>
            <a:solidFill>
              <a:srgbClr val="E3E2E2"/>
            </a:solidFill>
          </p:spPr>
          <p:txBody>
            <a:bodyPr/>
            <a:lstStyle/>
            <a:p>
              <a:endParaRPr lang="fr-CA"/>
            </a:p>
          </p:txBody>
        </p:sp>
        <p:sp>
          <p:nvSpPr>
            <p:cNvPr id="5" name="TextBox 5"/>
            <p:cNvSpPr txBox="1"/>
            <p:nvPr/>
          </p:nvSpPr>
          <p:spPr>
            <a:xfrm>
              <a:off x="0" y="-38100"/>
              <a:ext cx="4743673" cy="230350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0"/>
            <a:ext cx="8172632" cy="1567879"/>
            <a:chOff x="0" y="0"/>
            <a:chExt cx="2152463" cy="412939"/>
          </a:xfrm>
        </p:grpSpPr>
        <p:sp>
          <p:nvSpPr>
            <p:cNvPr id="7" name="Freeform 7"/>
            <p:cNvSpPr/>
            <p:nvPr/>
          </p:nvSpPr>
          <p:spPr>
            <a:xfrm>
              <a:off x="0" y="0"/>
              <a:ext cx="2152463" cy="412939"/>
            </a:xfrm>
            <a:custGeom>
              <a:avLst/>
              <a:gdLst/>
              <a:ahLst/>
              <a:cxnLst/>
              <a:rect l="l" t="t" r="r" b="b"/>
              <a:pathLst>
                <a:path w="2152463" h="412939">
                  <a:moveTo>
                    <a:pt x="0" y="0"/>
                  </a:moveTo>
                  <a:lnTo>
                    <a:pt x="2152463" y="0"/>
                  </a:lnTo>
                  <a:lnTo>
                    <a:pt x="2152463" y="412939"/>
                  </a:lnTo>
                  <a:lnTo>
                    <a:pt x="0" y="412939"/>
                  </a:lnTo>
                  <a:close/>
                </a:path>
              </a:pathLst>
            </a:custGeom>
            <a:solidFill>
              <a:srgbClr val="FFFFFF"/>
            </a:solidFill>
          </p:spPr>
          <p:txBody>
            <a:bodyPr/>
            <a:lstStyle/>
            <a:p>
              <a:endParaRPr lang="fr-CA"/>
            </a:p>
          </p:txBody>
        </p:sp>
        <p:sp>
          <p:nvSpPr>
            <p:cNvPr id="8" name="TextBox 8"/>
            <p:cNvSpPr txBox="1"/>
            <p:nvPr/>
          </p:nvSpPr>
          <p:spPr>
            <a:xfrm>
              <a:off x="0" y="-38100"/>
              <a:ext cx="2152463" cy="45103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362027" y="2454634"/>
            <a:ext cx="5088030" cy="2871172"/>
          </a:xfrm>
          <a:custGeom>
            <a:avLst/>
            <a:gdLst/>
            <a:ahLst/>
            <a:cxnLst/>
            <a:rect l="l" t="t" r="r" b="b"/>
            <a:pathLst>
              <a:path w="5088030" h="2871172">
                <a:moveTo>
                  <a:pt x="0" y="0"/>
                </a:moveTo>
                <a:lnTo>
                  <a:pt x="5088030" y="0"/>
                </a:lnTo>
                <a:lnTo>
                  <a:pt x="5088030" y="2871172"/>
                </a:lnTo>
                <a:lnTo>
                  <a:pt x="0" y="2871172"/>
                </a:lnTo>
                <a:lnTo>
                  <a:pt x="0" y="0"/>
                </a:lnTo>
                <a:close/>
              </a:path>
            </a:pathLst>
          </a:custGeom>
          <a:blipFill>
            <a:blip r:embed="rId4"/>
            <a:stretch>
              <a:fillRect/>
            </a:stretch>
          </a:blipFill>
        </p:spPr>
        <p:txBody>
          <a:bodyPr/>
          <a:lstStyle/>
          <a:p>
            <a:endParaRPr lang="fr-CA"/>
          </a:p>
        </p:txBody>
      </p:sp>
      <p:sp>
        <p:nvSpPr>
          <p:cNvPr id="10" name="Freeform 10"/>
          <p:cNvSpPr/>
          <p:nvPr/>
        </p:nvSpPr>
        <p:spPr>
          <a:xfrm>
            <a:off x="6612133" y="2454634"/>
            <a:ext cx="5088030" cy="2871172"/>
          </a:xfrm>
          <a:custGeom>
            <a:avLst/>
            <a:gdLst/>
            <a:ahLst/>
            <a:cxnLst/>
            <a:rect l="l" t="t" r="r" b="b"/>
            <a:pathLst>
              <a:path w="5088030" h="2871172">
                <a:moveTo>
                  <a:pt x="0" y="0"/>
                </a:moveTo>
                <a:lnTo>
                  <a:pt x="5088030" y="0"/>
                </a:lnTo>
                <a:lnTo>
                  <a:pt x="5088030" y="2871172"/>
                </a:lnTo>
                <a:lnTo>
                  <a:pt x="0" y="2871172"/>
                </a:lnTo>
                <a:lnTo>
                  <a:pt x="0" y="0"/>
                </a:lnTo>
                <a:close/>
              </a:path>
            </a:pathLst>
          </a:custGeom>
          <a:blipFill>
            <a:blip r:embed="rId5"/>
            <a:stretch>
              <a:fillRect r="-16151"/>
            </a:stretch>
          </a:blipFill>
        </p:spPr>
        <p:txBody>
          <a:bodyPr/>
          <a:lstStyle/>
          <a:p>
            <a:endParaRPr lang="fr-CA"/>
          </a:p>
        </p:txBody>
      </p:sp>
      <p:sp>
        <p:nvSpPr>
          <p:cNvPr id="11" name="Freeform 11"/>
          <p:cNvSpPr/>
          <p:nvPr/>
        </p:nvSpPr>
        <p:spPr>
          <a:xfrm>
            <a:off x="12862213" y="2454634"/>
            <a:ext cx="5088030" cy="2871172"/>
          </a:xfrm>
          <a:custGeom>
            <a:avLst/>
            <a:gdLst/>
            <a:ahLst/>
            <a:cxnLst/>
            <a:rect l="l" t="t" r="r" b="b"/>
            <a:pathLst>
              <a:path w="5088030" h="2871172">
                <a:moveTo>
                  <a:pt x="0" y="0"/>
                </a:moveTo>
                <a:lnTo>
                  <a:pt x="5088030" y="0"/>
                </a:lnTo>
                <a:lnTo>
                  <a:pt x="5088030" y="2871172"/>
                </a:lnTo>
                <a:lnTo>
                  <a:pt x="0" y="2871172"/>
                </a:lnTo>
                <a:lnTo>
                  <a:pt x="0" y="0"/>
                </a:lnTo>
                <a:close/>
              </a:path>
            </a:pathLst>
          </a:custGeom>
          <a:blipFill>
            <a:blip r:embed="rId6"/>
            <a:stretch>
              <a:fillRect r="-22304"/>
            </a:stretch>
          </a:blipFill>
        </p:spPr>
        <p:txBody>
          <a:bodyPr/>
          <a:lstStyle/>
          <a:p>
            <a:endParaRPr lang="fr-CA"/>
          </a:p>
        </p:txBody>
      </p:sp>
      <p:sp>
        <p:nvSpPr>
          <p:cNvPr id="12" name="TextBox 12"/>
          <p:cNvSpPr txBox="1"/>
          <p:nvPr/>
        </p:nvSpPr>
        <p:spPr>
          <a:xfrm>
            <a:off x="150581" y="259770"/>
            <a:ext cx="7044091" cy="1057255"/>
          </a:xfrm>
          <a:prstGeom prst="rect">
            <a:avLst/>
          </a:prstGeom>
        </p:spPr>
        <p:txBody>
          <a:bodyPr lIns="0" tIns="0" rIns="0" bIns="0" rtlCol="0" anchor="t">
            <a:spAutoFit/>
          </a:bodyPr>
          <a:lstStyle/>
          <a:p>
            <a:pPr algn="l">
              <a:lnSpc>
                <a:spcPts val="8186"/>
              </a:lnSpc>
            </a:pPr>
            <a:r>
              <a:rPr lang="en-US" sz="7580" b="1">
                <a:solidFill>
                  <a:srgbClr val="000000"/>
                </a:solidFill>
                <a:latin typeface="Montserrat Bold"/>
                <a:ea typeface="Montserrat Bold"/>
                <a:cs typeface="Montserrat Bold"/>
                <a:sym typeface="Montserrat Bold"/>
              </a:rPr>
              <a:t>Témoignages</a:t>
            </a:r>
          </a:p>
        </p:txBody>
      </p:sp>
      <p:sp>
        <p:nvSpPr>
          <p:cNvPr id="13" name="TextBox 13"/>
          <p:cNvSpPr txBox="1"/>
          <p:nvPr/>
        </p:nvSpPr>
        <p:spPr>
          <a:xfrm>
            <a:off x="362027" y="5676900"/>
            <a:ext cx="5367560" cy="2656840"/>
          </a:xfrm>
          <a:prstGeom prst="rect">
            <a:avLst/>
          </a:prstGeom>
        </p:spPr>
        <p:txBody>
          <a:bodyPr lIns="0" tIns="0" rIns="0" bIns="0" rtlCol="0" anchor="t">
            <a:spAutoFit/>
          </a:bodyPr>
          <a:lstStyle/>
          <a:p>
            <a:pPr algn="ctr">
              <a:lnSpc>
                <a:spcPts val="2659"/>
              </a:lnSpc>
            </a:pPr>
            <a:r>
              <a:rPr lang="en-US" sz="1899" b="1">
                <a:solidFill>
                  <a:srgbClr val="000000"/>
                </a:solidFill>
                <a:latin typeface="Montserrat Bold"/>
                <a:ea typeface="Montserrat Bold"/>
                <a:cs typeface="Montserrat Bold"/>
                <a:sym typeface="Montserrat Bold"/>
              </a:rPr>
              <a:t>Création capteur de rêve - Ainée et sa fille (chant ancestraux)</a:t>
            </a:r>
          </a:p>
          <a:p>
            <a:pPr algn="ctr">
              <a:lnSpc>
                <a:spcPts val="2659"/>
              </a:lnSpc>
            </a:pPr>
            <a:endParaRPr lang="en-US" sz="1899" b="1">
              <a:solidFill>
                <a:srgbClr val="000000"/>
              </a:solidFill>
              <a:latin typeface="Montserrat Bold"/>
              <a:ea typeface="Montserrat Bold"/>
              <a:cs typeface="Montserrat Bold"/>
              <a:sym typeface="Montserrat Bold"/>
            </a:endParaRPr>
          </a:p>
          <a:p>
            <a:pPr algn="ctr">
              <a:lnSpc>
                <a:spcPts val="2659"/>
              </a:lnSpc>
              <a:spcBef>
                <a:spcPct val="0"/>
              </a:spcBef>
            </a:pPr>
            <a:r>
              <a:rPr lang="en-US" sz="1899">
                <a:solidFill>
                  <a:srgbClr val="000000"/>
                </a:solidFill>
                <a:latin typeface="Montserrat"/>
                <a:ea typeface="Montserrat"/>
                <a:cs typeface="Montserrat"/>
                <a:sym typeface="Montserrat"/>
              </a:rPr>
              <a:t>“J’ai découvert que l’apprentissage autochtone diffère de celui des blancs et repose davantage sur l’observation et la transmission orale, porté par des histoires vécues de génération en génération.”</a:t>
            </a:r>
          </a:p>
        </p:txBody>
      </p:sp>
      <p:sp>
        <p:nvSpPr>
          <p:cNvPr id="14" name="TextBox 14"/>
          <p:cNvSpPr txBox="1"/>
          <p:nvPr/>
        </p:nvSpPr>
        <p:spPr>
          <a:xfrm>
            <a:off x="6827924" y="5676900"/>
            <a:ext cx="4872239" cy="2990215"/>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Montserrat Bold"/>
                <a:ea typeface="Montserrat Bold"/>
                <a:cs typeface="Montserrat Bold"/>
                <a:sym typeface="Montserrat Bold"/>
              </a:rPr>
              <a:t>Que représente le cercle pour toi ?</a:t>
            </a:r>
          </a:p>
          <a:p>
            <a:pPr algn="ctr">
              <a:lnSpc>
                <a:spcPts val="2659"/>
              </a:lnSpc>
              <a:spcBef>
                <a:spcPct val="0"/>
              </a:spcBef>
            </a:pPr>
            <a:endParaRPr lang="en-US" sz="1899" b="1">
              <a:solidFill>
                <a:srgbClr val="000000"/>
              </a:solidFill>
              <a:latin typeface="Montserrat Bold"/>
              <a:ea typeface="Montserrat Bold"/>
              <a:cs typeface="Montserrat Bold"/>
              <a:sym typeface="Montserrat Bold"/>
            </a:endParaRPr>
          </a:p>
          <a:p>
            <a:pPr algn="ctr">
              <a:lnSpc>
                <a:spcPts val="2659"/>
              </a:lnSpc>
              <a:spcBef>
                <a:spcPct val="0"/>
              </a:spcBef>
            </a:pPr>
            <a:r>
              <a:rPr lang="en-US" sz="1899">
                <a:solidFill>
                  <a:srgbClr val="000000"/>
                </a:solidFill>
                <a:latin typeface="Montserrat"/>
                <a:ea typeface="Montserrat"/>
                <a:cs typeface="Montserrat"/>
                <a:sym typeface="Montserrat"/>
              </a:rPr>
              <a:t>« Le cercle autochtone est pour moi un endroit où je peux être moi-même, sans ressentir de jugement, poser des questions et en apprendre davantage sur ma culture Innue et celle des autres Nations » — Olivia</a:t>
            </a:r>
          </a:p>
          <a:p>
            <a:pPr algn="ctr">
              <a:lnSpc>
                <a:spcPts val="2659"/>
              </a:lnSpc>
              <a:spcBef>
                <a:spcPct val="0"/>
              </a:spcBef>
            </a:pPr>
            <a:endParaRPr lang="en-US" sz="1899">
              <a:solidFill>
                <a:srgbClr val="000000"/>
              </a:solidFill>
              <a:latin typeface="Montserrat"/>
              <a:ea typeface="Montserrat"/>
              <a:cs typeface="Montserrat"/>
              <a:sym typeface="Montserrat"/>
            </a:endParaRPr>
          </a:p>
        </p:txBody>
      </p:sp>
      <p:sp>
        <p:nvSpPr>
          <p:cNvPr id="15" name="TextBox 15"/>
          <p:cNvSpPr txBox="1"/>
          <p:nvPr/>
        </p:nvSpPr>
        <p:spPr>
          <a:xfrm>
            <a:off x="12970108" y="5676900"/>
            <a:ext cx="4872239" cy="3990340"/>
          </a:xfrm>
          <a:prstGeom prst="rect">
            <a:avLst/>
          </a:prstGeom>
        </p:spPr>
        <p:txBody>
          <a:bodyPr lIns="0" tIns="0" rIns="0" bIns="0" rtlCol="0" anchor="t">
            <a:spAutoFit/>
          </a:bodyPr>
          <a:lstStyle/>
          <a:p>
            <a:pPr algn="ctr">
              <a:lnSpc>
                <a:spcPts val="2659"/>
              </a:lnSpc>
              <a:spcBef>
                <a:spcPct val="0"/>
              </a:spcBef>
            </a:pPr>
            <a:r>
              <a:rPr lang="en-US" sz="1899" b="1">
                <a:solidFill>
                  <a:srgbClr val="000000"/>
                </a:solidFill>
                <a:latin typeface="Montserrat Bold"/>
                <a:ea typeface="Montserrat Bold"/>
                <a:cs typeface="Montserrat Bold"/>
                <a:sym typeface="Montserrat Bold"/>
              </a:rPr>
              <a:t>Séjour </a:t>
            </a:r>
            <a:r>
              <a:rPr lang="en-US" sz="1899" b="1" err="1">
                <a:solidFill>
                  <a:srgbClr val="000000"/>
                </a:solidFill>
                <a:latin typeface="Montserrat Bold"/>
                <a:ea typeface="Montserrat Bold"/>
                <a:cs typeface="Montserrat Bold"/>
                <a:sym typeface="Montserrat Bold"/>
              </a:rPr>
              <a:t>en</a:t>
            </a:r>
            <a:r>
              <a:rPr lang="en-US" sz="1899" b="1">
                <a:solidFill>
                  <a:srgbClr val="000000"/>
                </a:solidFill>
                <a:latin typeface="Montserrat Bold"/>
                <a:ea typeface="Montserrat Bold"/>
                <a:cs typeface="Montserrat Bold"/>
                <a:sym typeface="Montserrat Bold"/>
              </a:rPr>
              <a:t> </a:t>
            </a:r>
            <a:r>
              <a:rPr lang="en-US" sz="1899" b="1" err="1">
                <a:solidFill>
                  <a:srgbClr val="000000"/>
                </a:solidFill>
                <a:latin typeface="Montserrat Bold"/>
                <a:ea typeface="Montserrat Bold"/>
                <a:cs typeface="Montserrat Bold"/>
                <a:sym typeface="Montserrat Bold"/>
              </a:rPr>
              <a:t>communauté</a:t>
            </a:r>
            <a:r>
              <a:rPr lang="en-US" sz="1899" b="1">
                <a:solidFill>
                  <a:srgbClr val="000000"/>
                </a:solidFill>
                <a:latin typeface="Montserrat Bold"/>
                <a:ea typeface="Montserrat Bold"/>
                <a:cs typeface="Montserrat Bold"/>
                <a:sym typeface="Montserrat Bold"/>
              </a:rPr>
              <a:t> - Site </a:t>
            </a:r>
            <a:r>
              <a:rPr lang="en-US" sz="1899" b="1" err="1">
                <a:solidFill>
                  <a:srgbClr val="000000"/>
                </a:solidFill>
                <a:latin typeface="Montserrat Bold"/>
                <a:ea typeface="Montserrat Bold"/>
                <a:cs typeface="Montserrat Bold"/>
                <a:sym typeface="Montserrat Bold"/>
              </a:rPr>
              <a:t>traditionnel</a:t>
            </a:r>
            <a:r>
              <a:rPr lang="en-US" sz="1899" b="1">
                <a:solidFill>
                  <a:srgbClr val="000000"/>
                </a:solidFill>
                <a:latin typeface="Montserrat Bold"/>
                <a:ea typeface="Montserrat Bold"/>
                <a:cs typeface="Montserrat Bold"/>
                <a:sym typeface="Montserrat Bold"/>
              </a:rPr>
              <a:t> </a:t>
            </a:r>
            <a:r>
              <a:rPr lang="en-US" sz="1899" b="1" err="1">
                <a:solidFill>
                  <a:srgbClr val="000000"/>
                </a:solidFill>
                <a:latin typeface="Montserrat Bold"/>
                <a:ea typeface="Montserrat Bold"/>
                <a:cs typeface="Montserrat Bold"/>
                <a:sym typeface="Montserrat Bold"/>
              </a:rPr>
              <a:t>innu</a:t>
            </a:r>
            <a:r>
              <a:rPr lang="en-US" sz="1899" b="1">
                <a:solidFill>
                  <a:srgbClr val="000000"/>
                </a:solidFill>
                <a:latin typeface="Montserrat Bold"/>
                <a:ea typeface="Montserrat Bold"/>
                <a:cs typeface="Montserrat Bold"/>
                <a:sym typeface="Montserrat Bold"/>
              </a:rPr>
              <a:t> </a:t>
            </a:r>
            <a:r>
              <a:rPr lang="en-US" sz="1899" b="1" err="1">
                <a:solidFill>
                  <a:srgbClr val="000000"/>
                </a:solidFill>
                <a:latin typeface="Montserrat Bold"/>
                <a:ea typeface="Montserrat Bold"/>
                <a:cs typeface="Montserrat Bold"/>
                <a:sym typeface="Montserrat Bold"/>
              </a:rPr>
              <a:t>Kanapeut</a:t>
            </a:r>
            <a:endParaRPr lang="en-US" sz="1899" b="1">
              <a:solidFill>
                <a:srgbClr val="000000"/>
              </a:solidFill>
              <a:latin typeface="Montserrat Bold"/>
              <a:ea typeface="Montserrat Bold"/>
              <a:cs typeface="Montserrat Bold"/>
              <a:sym typeface="Montserrat Bold"/>
            </a:endParaRPr>
          </a:p>
          <a:p>
            <a:pPr algn="ctr">
              <a:lnSpc>
                <a:spcPts val="2659"/>
              </a:lnSpc>
              <a:spcBef>
                <a:spcPct val="0"/>
              </a:spcBef>
            </a:pPr>
            <a:endParaRPr lang="en-US" sz="1899" b="1">
              <a:solidFill>
                <a:srgbClr val="000000"/>
              </a:solidFill>
              <a:latin typeface="Montserrat Bold"/>
              <a:ea typeface="Montserrat Bold"/>
              <a:cs typeface="Montserrat Bold"/>
              <a:sym typeface="Montserrat Bold"/>
            </a:endParaRPr>
          </a:p>
          <a:p>
            <a:pPr algn="ctr">
              <a:lnSpc>
                <a:spcPts val="2659"/>
              </a:lnSpc>
              <a:spcBef>
                <a:spcPct val="0"/>
              </a:spcBef>
            </a:pPr>
            <a:r>
              <a:rPr lang="en-US" sz="1899">
                <a:solidFill>
                  <a:srgbClr val="000000"/>
                </a:solidFill>
                <a:latin typeface="Montserrat"/>
                <a:ea typeface="Montserrat"/>
                <a:cs typeface="Montserrat"/>
                <a:sym typeface="Montserrat"/>
              </a:rPr>
              <a:t>“Kuei Michel, Michèle et Eric. Je </a:t>
            </a:r>
            <a:r>
              <a:rPr lang="en-US" sz="1899" err="1">
                <a:solidFill>
                  <a:srgbClr val="000000"/>
                </a:solidFill>
                <a:latin typeface="Montserrat"/>
                <a:ea typeface="Montserrat"/>
                <a:cs typeface="Montserrat"/>
                <a:sym typeface="Montserrat"/>
              </a:rPr>
              <a:t>voudrais</a:t>
            </a:r>
            <a:r>
              <a:rPr lang="en-US" sz="1899">
                <a:solidFill>
                  <a:srgbClr val="000000"/>
                </a:solidFill>
                <a:latin typeface="Montserrat"/>
                <a:ea typeface="Montserrat"/>
                <a:cs typeface="Montserrat"/>
                <a:sym typeface="Montserrat"/>
              </a:rPr>
              <a:t> vous </a:t>
            </a:r>
            <a:r>
              <a:rPr lang="en-US" sz="1899" err="1">
                <a:solidFill>
                  <a:srgbClr val="000000"/>
                </a:solidFill>
                <a:latin typeface="Montserrat"/>
                <a:ea typeface="Montserrat"/>
                <a:cs typeface="Montserrat"/>
                <a:sym typeface="Montserrat"/>
              </a:rPr>
              <a:t>remercier</a:t>
            </a:r>
            <a:r>
              <a:rPr lang="en-US" sz="1899">
                <a:solidFill>
                  <a:srgbClr val="000000"/>
                </a:solidFill>
                <a:latin typeface="Montserrat"/>
                <a:ea typeface="Montserrat"/>
                <a:cs typeface="Montserrat"/>
                <a:sym typeface="Montserrat"/>
              </a:rPr>
              <a:t> pour </a:t>
            </a:r>
            <a:r>
              <a:rPr lang="en-US" sz="1899" err="1">
                <a:solidFill>
                  <a:srgbClr val="000000"/>
                </a:solidFill>
                <a:latin typeface="Montserrat"/>
                <a:ea typeface="Montserrat"/>
                <a:cs typeface="Montserrat"/>
                <a:sym typeface="Montserrat"/>
              </a:rPr>
              <a:t>cette</a:t>
            </a:r>
            <a:r>
              <a:rPr lang="en-US" sz="1899">
                <a:solidFill>
                  <a:srgbClr val="000000"/>
                </a:solidFill>
                <a:latin typeface="Montserrat"/>
                <a:ea typeface="Montserrat"/>
                <a:cs typeface="Montserrat"/>
                <a:sym typeface="Montserrat"/>
              </a:rPr>
              <a:t> belle </a:t>
            </a:r>
            <a:r>
              <a:rPr lang="en-US" sz="1899" err="1">
                <a:solidFill>
                  <a:srgbClr val="000000"/>
                </a:solidFill>
                <a:latin typeface="Montserrat"/>
                <a:ea typeface="Montserrat"/>
                <a:cs typeface="Montserrat"/>
                <a:sym typeface="Montserrat"/>
              </a:rPr>
              <a:t>aventure</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J’ai</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été</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agréablement</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surpris</a:t>
            </a:r>
            <a:r>
              <a:rPr lang="en-US" sz="1899">
                <a:solidFill>
                  <a:srgbClr val="000000"/>
                </a:solidFill>
                <a:latin typeface="Montserrat"/>
                <a:ea typeface="Montserrat"/>
                <a:cs typeface="Montserrat"/>
                <a:sym typeface="Montserrat"/>
              </a:rPr>
              <a:t> par la </a:t>
            </a:r>
            <a:r>
              <a:rPr lang="en-US" sz="1899" err="1">
                <a:solidFill>
                  <a:srgbClr val="000000"/>
                </a:solidFill>
                <a:latin typeface="Montserrat"/>
                <a:ea typeface="Montserrat"/>
                <a:cs typeface="Montserrat"/>
                <a:sym typeface="Montserrat"/>
              </a:rPr>
              <a:t>profondeur</a:t>
            </a:r>
            <a:r>
              <a:rPr lang="en-US" sz="1899">
                <a:solidFill>
                  <a:srgbClr val="000000"/>
                </a:solidFill>
                <a:latin typeface="Montserrat"/>
                <a:ea typeface="Montserrat"/>
                <a:cs typeface="Montserrat"/>
                <a:sym typeface="Montserrat"/>
              </a:rPr>
              <a:t> des </a:t>
            </a:r>
            <a:r>
              <a:rPr lang="en-US" sz="1899" err="1">
                <a:solidFill>
                  <a:srgbClr val="000000"/>
                </a:solidFill>
                <a:latin typeface="Montserrat"/>
                <a:ea typeface="Montserrat"/>
                <a:cs typeface="Montserrat"/>
                <a:sym typeface="Montserrat"/>
              </a:rPr>
              <a:t>expériences</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vécues</a:t>
            </a:r>
            <a:r>
              <a:rPr lang="en-US" sz="1899">
                <a:solidFill>
                  <a:srgbClr val="000000"/>
                </a:solidFill>
                <a:latin typeface="Montserrat"/>
                <a:ea typeface="Montserrat"/>
                <a:cs typeface="Montserrat"/>
                <a:sym typeface="Montserrat"/>
              </a:rPr>
              <a:t>. Vous </a:t>
            </a:r>
            <a:r>
              <a:rPr lang="en-US" sz="1899" err="1">
                <a:solidFill>
                  <a:srgbClr val="000000"/>
                </a:solidFill>
                <a:latin typeface="Montserrat"/>
                <a:ea typeface="Montserrat"/>
                <a:cs typeface="Montserrat"/>
                <a:sym typeface="Montserrat"/>
              </a:rPr>
              <a:t>m'avez</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déblayé</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mon</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coeur</a:t>
            </a:r>
            <a:r>
              <a:rPr lang="en-US" sz="1899">
                <a:solidFill>
                  <a:srgbClr val="000000"/>
                </a:solidFill>
                <a:latin typeface="Montserrat"/>
                <a:ea typeface="Montserrat"/>
                <a:cs typeface="Montserrat"/>
                <a:sym typeface="Montserrat"/>
              </a:rPr>
              <a:t> et </a:t>
            </a:r>
            <a:r>
              <a:rPr lang="en-US" sz="1899" err="1">
                <a:solidFill>
                  <a:srgbClr val="000000"/>
                </a:solidFill>
                <a:latin typeface="Montserrat"/>
                <a:ea typeface="Montserrat"/>
                <a:cs typeface="Montserrat"/>
                <a:sym typeface="Montserrat"/>
              </a:rPr>
              <a:t>m’avez</a:t>
            </a:r>
            <a:r>
              <a:rPr lang="en-US" sz="1899">
                <a:solidFill>
                  <a:srgbClr val="000000"/>
                </a:solidFill>
                <a:latin typeface="Montserrat"/>
                <a:ea typeface="Montserrat"/>
                <a:cs typeface="Montserrat"/>
                <a:sym typeface="Montserrat"/>
              </a:rPr>
              <a:t> fait </a:t>
            </a:r>
            <a:r>
              <a:rPr lang="en-US" sz="1899" err="1">
                <a:solidFill>
                  <a:srgbClr val="000000"/>
                </a:solidFill>
                <a:latin typeface="Montserrat"/>
                <a:ea typeface="Montserrat"/>
                <a:cs typeface="Montserrat"/>
                <a:sym typeface="Montserrat"/>
              </a:rPr>
              <a:t>redécouvrir</a:t>
            </a:r>
            <a:r>
              <a:rPr lang="en-US" sz="1899">
                <a:solidFill>
                  <a:srgbClr val="000000"/>
                </a:solidFill>
                <a:latin typeface="Montserrat"/>
                <a:ea typeface="Montserrat"/>
                <a:cs typeface="Montserrat"/>
                <a:sym typeface="Montserrat"/>
              </a:rPr>
              <a:t> des </a:t>
            </a:r>
            <a:r>
              <a:rPr lang="en-US" sz="1899" err="1">
                <a:solidFill>
                  <a:srgbClr val="000000"/>
                </a:solidFill>
                <a:latin typeface="Montserrat"/>
                <a:ea typeface="Montserrat"/>
                <a:cs typeface="Montserrat"/>
                <a:sym typeface="Montserrat"/>
              </a:rPr>
              <a:t>racines</a:t>
            </a:r>
            <a:r>
              <a:rPr lang="en-US" sz="1899">
                <a:solidFill>
                  <a:srgbClr val="000000"/>
                </a:solidFill>
                <a:latin typeface="Montserrat"/>
                <a:ea typeface="Montserrat"/>
                <a:cs typeface="Montserrat"/>
                <a:sym typeface="Montserrat"/>
              </a:rPr>
              <a:t> perdues. Je vous </a:t>
            </a:r>
            <a:r>
              <a:rPr lang="en-US" sz="1899" err="1">
                <a:solidFill>
                  <a:srgbClr val="000000"/>
                </a:solidFill>
                <a:latin typeface="Montserrat"/>
                <a:ea typeface="Montserrat"/>
                <a:cs typeface="Montserrat"/>
                <a:sym typeface="Montserrat"/>
              </a:rPr>
              <a:t>en</a:t>
            </a:r>
            <a:r>
              <a:rPr lang="en-US" sz="1899">
                <a:solidFill>
                  <a:srgbClr val="000000"/>
                </a:solidFill>
                <a:latin typeface="Montserrat"/>
                <a:ea typeface="Montserrat"/>
                <a:cs typeface="Montserrat"/>
                <a:sym typeface="Montserrat"/>
              </a:rPr>
              <a:t> serai </a:t>
            </a:r>
            <a:r>
              <a:rPr lang="en-US" sz="1899" err="1">
                <a:solidFill>
                  <a:srgbClr val="000000"/>
                </a:solidFill>
                <a:latin typeface="Montserrat"/>
                <a:ea typeface="Montserrat"/>
                <a:cs typeface="Montserrat"/>
                <a:sym typeface="Montserrat"/>
              </a:rPr>
              <a:t>éternellement</a:t>
            </a:r>
            <a:r>
              <a:rPr lang="en-US" sz="1899">
                <a:solidFill>
                  <a:srgbClr val="000000"/>
                </a:solidFill>
                <a:latin typeface="Montserrat"/>
                <a:ea typeface="Montserrat"/>
                <a:cs typeface="Montserrat"/>
                <a:sym typeface="Montserrat"/>
              </a:rPr>
              <a:t> </a:t>
            </a:r>
            <a:r>
              <a:rPr lang="en-US" sz="1899" err="1">
                <a:solidFill>
                  <a:srgbClr val="000000"/>
                </a:solidFill>
                <a:latin typeface="Montserrat"/>
                <a:ea typeface="Montserrat"/>
                <a:cs typeface="Montserrat"/>
                <a:sym typeface="Montserrat"/>
              </a:rPr>
              <a:t>reconnaissant</a:t>
            </a:r>
            <a:r>
              <a:rPr lang="en-US" sz="1899">
                <a:solidFill>
                  <a:srgbClr val="000000"/>
                </a:solidFill>
                <a:latin typeface="Montserrat"/>
                <a:ea typeface="Montserrat"/>
                <a:cs typeface="Montserrat"/>
                <a:sym typeface="Montserrat"/>
              </a:rPr>
              <a:t>.</a:t>
            </a:r>
          </a:p>
          <a:p>
            <a:pPr algn="ctr">
              <a:lnSpc>
                <a:spcPts val="2659"/>
              </a:lnSpc>
              <a:spcBef>
                <a:spcPct val="0"/>
              </a:spcBef>
            </a:pPr>
            <a:endParaRPr lang="en-US" sz="1899">
              <a:solidFill>
                <a:srgbClr val="000000"/>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74240" y="-3891704"/>
            <a:ext cx="11918240" cy="11761669"/>
            <a:chOff x="0" y="0"/>
            <a:chExt cx="15890987" cy="15682225"/>
          </a:xfrm>
        </p:grpSpPr>
        <p:grpSp>
          <p:nvGrpSpPr>
            <p:cNvPr id="3" name="Group 3"/>
            <p:cNvGrpSpPr/>
            <p:nvPr/>
          </p:nvGrpSpPr>
          <p:grpSpPr>
            <a:xfrm>
              <a:off x="0" y="0"/>
              <a:ext cx="15890987" cy="15682225"/>
              <a:chOff x="0" y="0"/>
              <a:chExt cx="812800" cy="802122"/>
            </a:xfrm>
          </p:grpSpPr>
          <p:sp>
            <p:nvSpPr>
              <p:cNvPr id="4" name="Freeform 4"/>
              <p:cNvSpPr/>
              <p:nvPr/>
            </p:nvSpPr>
            <p:spPr>
              <a:xfrm>
                <a:off x="0" y="0"/>
                <a:ext cx="812800" cy="802122"/>
              </a:xfrm>
              <a:custGeom>
                <a:avLst/>
                <a:gdLst/>
                <a:ahLst/>
                <a:cxnLst/>
                <a:rect l="l" t="t" r="r" b="b"/>
                <a:pathLst>
                  <a:path w="812800" h="802122">
                    <a:moveTo>
                      <a:pt x="406400" y="0"/>
                    </a:moveTo>
                    <a:cubicBezTo>
                      <a:pt x="181951" y="0"/>
                      <a:pt x="0" y="179561"/>
                      <a:pt x="0" y="401061"/>
                    </a:cubicBezTo>
                    <a:cubicBezTo>
                      <a:pt x="0" y="622561"/>
                      <a:pt x="181951" y="802122"/>
                      <a:pt x="406400" y="802122"/>
                    </a:cubicBezTo>
                    <a:cubicBezTo>
                      <a:pt x="630849" y="802122"/>
                      <a:pt x="812800" y="622561"/>
                      <a:pt x="812800" y="401061"/>
                    </a:cubicBezTo>
                    <a:cubicBezTo>
                      <a:pt x="812800" y="179561"/>
                      <a:pt x="630849" y="0"/>
                      <a:pt x="406400" y="0"/>
                    </a:cubicBezTo>
                    <a:close/>
                  </a:path>
                </a:pathLst>
              </a:custGeom>
              <a:solidFill>
                <a:srgbClr val="E2171D"/>
              </a:solidFill>
            </p:spPr>
            <p:txBody>
              <a:bodyPr/>
              <a:lstStyle/>
              <a:p>
                <a:endParaRPr lang="fr-CA"/>
              </a:p>
            </p:txBody>
          </p:sp>
          <p:sp>
            <p:nvSpPr>
              <p:cNvPr id="5" name="TextBox 5"/>
              <p:cNvSpPr txBox="1"/>
              <p:nvPr/>
            </p:nvSpPr>
            <p:spPr>
              <a:xfrm>
                <a:off x="76200" y="37099"/>
                <a:ext cx="660400" cy="689824"/>
              </a:xfrm>
              <a:prstGeom prst="rect">
                <a:avLst/>
              </a:prstGeom>
            </p:spPr>
            <p:txBody>
              <a:bodyPr lIns="50800" tIns="50800" rIns="50800" bIns="50800" rtlCol="0" anchor="ctr"/>
              <a:lstStyle/>
              <a:p>
                <a:pPr algn="ctr">
                  <a:lnSpc>
                    <a:spcPts val="2660"/>
                  </a:lnSpc>
                </a:pPr>
                <a:endParaRPr/>
              </a:p>
            </p:txBody>
          </p:sp>
        </p:grpSp>
        <p:grpSp>
          <p:nvGrpSpPr>
            <p:cNvPr id="6" name="Group 6"/>
            <p:cNvGrpSpPr/>
            <p:nvPr/>
          </p:nvGrpSpPr>
          <p:grpSpPr>
            <a:xfrm>
              <a:off x="643778" y="635320"/>
              <a:ext cx="14603431" cy="14411584"/>
              <a:chOff x="0" y="0"/>
              <a:chExt cx="812800" cy="802122"/>
            </a:xfrm>
          </p:grpSpPr>
          <p:sp>
            <p:nvSpPr>
              <p:cNvPr id="7" name="Freeform 7"/>
              <p:cNvSpPr/>
              <p:nvPr/>
            </p:nvSpPr>
            <p:spPr>
              <a:xfrm>
                <a:off x="0" y="0"/>
                <a:ext cx="812800" cy="802122"/>
              </a:xfrm>
              <a:custGeom>
                <a:avLst/>
                <a:gdLst/>
                <a:ahLst/>
                <a:cxnLst/>
                <a:rect l="l" t="t" r="r" b="b"/>
                <a:pathLst>
                  <a:path w="812800" h="802122">
                    <a:moveTo>
                      <a:pt x="406400" y="0"/>
                    </a:moveTo>
                    <a:cubicBezTo>
                      <a:pt x="181951" y="0"/>
                      <a:pt x="0" y="179561"/>
                      <a:pt x="0" y="401061"/>
                    </a:cubicBezTo>
                    <a:cubicBezTo>
                      <a:pt x="0" y="622561"/>
                      <a:pt x="181951" y="802122"/>
                      <a:pt x="406400" y="802122"/>
                    </a:cubicBezTo>
                    <a:cubicBezTo>
                      <a:pt x="630849" y="802122"/>
                      <a:pt x="812800" y="622561"/>
                      <a:pt x="812800" y="401061"/>
                    </a:cubicBezTo>
                    <a:cubicBezTo>
                      <a:pt x="812800" y="179561"/>
                      <a:pt x="630849" y="0"/>
                      <a:pt x="406400" y="0"/>
                    </a:cubicBezTo>
                    <a:close/>
                  </a:path>
                </a:pathLst>
              </a:custGeom>
              <a:solidFill>
                <a:srgbClr val="E3E2E2"/>
              </a:solidFill>
            </p:spPr>
            <p:txBody>
              <a:bodyPr/>
              <a:lstStyle/>
              <a:p>
                <a:endParaRPr lang="fr-CA"/>
              </a:p>
            </p:txBody>
          </p:sp>
          <p:sp>
            <p:nvSpPr>
              <p:cNvPr id="8" name="TextBox 8"/>
              <p:cNvSpPr txBox="1"/>
              <p:nvPr/>
            </p:nvSpPr>
            <p:spPr>
              <a:xfrm>
                <a:off x="76200" y="37099"/>
                <a:ext cx="660400" cy="689824"/>
              </a:xfrm>
              <a:prstGeom prst="rect">
                <a:avLst/>
              </a:prstGeom>
            </p:spPr>
            <p:txBody>
              <a:bodyPr lIns="50800" tIns="50800" rIns="50800" bIns="50800" rtlCol="0" anchor="ctr"/>
              <a:lstStyle/>
              <a:p>
                <a:pPr algn="ctr">
                  <a:lnSpc>
                    <a:spcPts val="2660"/>
                  </a:lnSpc>
                </a:pPr>
                <a:endParaRPr/>
              </a:p>
            </p:txBody>
          </p:sp>
        </p:grpSp>
        <p:grpSp>
          <p:nvGrpSpPr>
            <p:cNvPr id="9" name="Group 9"/>
            <p:cNvGrpSpPr/>
            <p:nvPr/>
          </p:nvGrpSpPr>
          <p:grpSpPr>
            <a:xfrm>
              <a:off x="1559028" y="1538547"/>
              <a:ext cx="12772930" cy="12605131"/>
              <a:chOff x="0" y="0"/>
              <a:chExt cx="812800" cy="802122"/>
            </a:xfrm>
          </p:grpSpPr>
          <p:sp>
            <p:nvSpPr>
              <p:cNvPr id="10" name="Freeform 10"/>
              <p:cNvSpPr/>
              <p:nvPr/>
            </p:nvSpPr>
            <p:spPr>
              <a:xfrm>
                <a:off x="0" y="0"/>
                <a:ext cx="812800" cy="802122"/>
              </a:xfrm>
              <a:custGeom>
                <a:avLst/>
                <a:gdLst/>
                <a:ahLst/>
                <a:cxnLst/>
                <a:rect l="l" t="t" r="r" b="b"/>
                <a:pathLst>
                  <a:path w="812800" h="802122">
                    <a:moveTo>
                      <a:pt x="406400" y="0"/>
                    </a:moveTo>
                    <a:cubicBezTo>
                      <a:pt x="181951" y="0"/>
                      <a:pt x="0" y="179561"/>
                      <a:pt x="0" y="401061"/>
                    </a:cubicBezTo>
                    <a:cubicBezTo>
                      <a:pt x="0" y="622561"/>
                      <a:pt x="181951" y="802122"/>
                      <a:pt x="406400" y="802122"/>
                    </a:cubicBezTo>
                    <a:cubicBezTo>
                      <a:pt x="630849" y="802122"/>
                      <a:pt x="812800" y="622561"/>
                      <a:pt x="812800" y="401061"/>
                    </a:cubicBezTo>
                    <a:cubicBezTo>
                      <a:pt x="812800" y="179561"/>
                      <a:pt x="630849" y="0"/>
                      <a:pt x="406400" y="0"/>
                    </a:cubicBezTo>
                    <a:close/>
                  </a:path>
                </a:pathLst>
              </a:custGeom>
              <a:solidFill>
                <a:srgbClr val="000000"/>
              </a:solidFill>
            </p:spPr>
            <p:txBody>
              <a:bodyPr/>
              <a:lstStyle/>
              <a:p>
                <a:endParaRPr lang="fr-CA"/>
              </a:p>
            </p:txBody>
          </p:sp>
          <p:sp>
            <p:nvSpPr>
              <p:cNvPr id="11" name="TextBox 11"/>
              <p:cNvSpPr txBox="1"/>
              <p:nvPr/>
            </p:nvSpPr>
            <p:spPr>
              <a:xfrm>
                <a:off x="76200" y="37099"/>
                <a:ext cx="660400" cy="689824"/>
              </a:xfrm>
              <a:prstGeom prst="rect">
                <a:avLst/>
              </a:prstGeom>
            </p:spPr>
            <p:txBody>
              <a:bodyPr lIns="50800" tIns="50800" rIns="50800" bIns="50800" rtlCol="0" anchor="ctr"/>
              <a:lstStyle/>
              <a:p>
                <a:pPr algn="ctr">
                  <a:lnSpc>
                    <a:spcPts val="2660"/>
                  </a:lnSpc>
                </a:pPr>
                <a:endParaRPr/>
              </a:p>
            </p:txBody>
          </p:sp>
        </p:grpSp>
        <p:grpSp>
          <p:nvGrpSpPr>
            <p:cNvPr id="12" name="Group 12"/>
            <p:cNvGrpSpPr/>
            <p:nvPr/>
          </p:nvGrpSpPr>
          <p:grpSpPr>
            <a:xfrm>
              <a:off x="2435497" y="2403502"/>
              <a:ext cx="11019993" cy="10875222"/>
              <a:chOff x="0" y="0"/>
              <a:chExt cx="812800" cy="802122"/>
            </a:xfrm>
          </p:grpSpPr>
          <p:sp>
            <p:nvSpPr>
              <p:cNvPr id="13" name="Freeform 13"/>
              <p:cNvSpPr/>
              <p:nvPr/>
            </p:nvSpPr>
            <p:spPr>
              <a:xfrm>
                <a:off x="0" y="0"/>
                <a:ext cx="812800" cy="802122"/>
              </a:xfrm>
              <a:custGeom>
                <a:avLst/>
                <a:gdLst/>
                <a:ahLst/>
                <a:cxnLst/>
                <a:rect l="l" t="t" r="r" b="b"/>
                <a:pathLst>
                  <a:path w="812800" h="802122">
                    <a:moveTo>
                      <a:pt x="406400" y="0"/>
                    </a:moveTo>
                    <a:cubicBezTo>
                      <a:pt x="181951" y="0"/>
                      <a:pt x="0" y="179561"/>
                      <a:pt x="0" y="401061"/>
                    </a:cubicBezTo>
                    <a:cubicBezTo>
                      <a:pt x="0" y="622561"/>
                      <a:pt x="181951" y="802122"/>
                      <a:pt x="406400" y="802122"/>
                    </a:cubicBezTo>
                    <a:cubicBezTo>
                      <a:pt x="630849" y="802122"/>
                      <a:pt x="812800" y="622561"/>
                      <a:pt x="812800" y="401061"/>
                    </a:cubicBezTo>
                    <a:cubicBezTo>
                      <a:pt x="812800" y="179561"/>
                      <a:pt x="630849" y="0"/>
                      <a:pt x="406400" y="0"/>
                    </a:cubicBezTo>
                    <a:close/>
                  </a:path>
                </a:pathLst>
              </a:custGeom>
              <a:solidFill>
                <a:srgbClr val="FFFFFF"/>
              </a:solidFill>
            </p:spPr>
            <p:txBody>
              <a:bodyPr/>
              <a:lstStyle/>
              <a:p>
                <a:endParaRPr lang="fr-CA"/>
              </a:p>
            </p:txBody>
          </p:sp>
          <p:sp>
            <p:nvSpPr>
              <p:cNvPr id="14" name="TextBox 14"/>
              <p:cNvSpPr txBox="1"/>
              <p:nvPr/>
            </p:nvSpPr>
            <p:spPr>
              <a:xfrm>
                <a:off x="76200" y="37099"/>
                <a:ext cx="660400" cy="689824"/>
              </a:xfrm>
              <a:prstGeom prst="rect">
                <a:avLst/>
              </a:prstGeom>
            </p:spPr>
            <p:txBody>
              <a:bodyPr lIns="50800" tIns="50800" rIns="50800" bIns="50800" rtlCol="0" anchor="ctr"/>
              <a:lstStyle/>
              <a:p>
                <a:pPr algn="ctr">
                  <a:lnSpc>
                    <a:spcPts val="2660"/>
                  </a:lnSpc>
                </a:pPr>
                <a:endParaRPr/>
              </a:p>
            </p:txBody>
          </p:sp>
        </p:grpSp>
      </p:grpSp>
      <p:grpSp>
        <p:nvGrpSpPr>
          <p:cNvPr id="15" name="Group 15"/>
          <p:cNvGrpSpPr/>
          <p:nvPr/>
        </p:nvGrpSpPr>
        <p:grpSpPr>
          <a:xfrm>
            <a:off x="4078584" y="8831583"/>
            <a:ext cx="916071" cy="916071"/>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2630"/>
            </a:solidFill>
          </p:spPr>
          <p:txBody>
            <a:bodyPr/>
            <a:lstStyle/>
            <a:p>
              <a:endParaRPr lang="fr-CA"/>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8516318" y="5880946"/>
            <a:ext cx="601574" cy="601574"/>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fr-CA"/>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427126" y="8230010"/>
            <a:ext cx="601574" cy="60157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E2E2"/>
            </a:solidFill>
          </p:spPr>
          <p:txBody>
            <a:bodyPr/>
            <a:lstStyle/>
            <a:p>
              <a:endParaRPr lang="fr-CA"/>
            </a:p>
          </p:txBody>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9507432" y="570665"/>
            <a:ext cx="916071" cy="916071"/>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2630"/>
            </a:solidFill>
          </p:spPr>
          <p:txBody>
            <a:bodyPr/>
            <a:lstStyle/>
            <a:p>
              <a:endParaRPr lang="fr-CA"/>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7" name="AutoShape 27"/>
          <p:cNvSpPr/>
          <p:nvPr/>
        </p:nvSpPr>
        <p:spPr>
          <a:xfrm>
            <a:off x="10097270" y="5124450"/>
            <a:ext cx="6492240" cy="0"/>
          </a:xfrm>
          <a:prstGeom prst="line">
            <a:avLst/>
          </a:prstGeom>
          <a:ln w="38100" cap="flat">
            <a:solidFill>
              <a:srgbClr val="000000"/>
            </a:solidFill>
            <a:prstDash val="solid"/>
            <a:headEnd type="diamond" w="lg" len="lg"/>
            <a:tailEnd type="diamond" w="lg" len="lg"/>
          </a:ln>
        </p:spPr>
        <p:txBody>
          <a:bodyPr/>
          <a:lstStyle/>
          <a:p>
            <a:endParaRPr lang="fr-CA"/>
          </a:p>
        </p:txBody>
      </p:sp>
      <p:sp>
        <p:nvSpPr>
          <p:cNvPr id="28" name="Freeform 28"/>
          <p:cNvSpPr/>
          <p:nvPr/>
        </p:nvSpPr>
        <p:spPr>
          <a:xfrm rot="-10800000">
            <a:off x="1921730" y="-112230"/>
            <a:ext cx="3072925" cy="5675414"/>
          </a:xfrm>
          <a:custGeom>
            <a:avLst/>
            <a:gdLst/>
            <a:ahLst/>
            <a:cxnLst/>
            <a:rect l="l" t="t" r="r" b="b"/>
            <a:pathLst>
              <a:path w="3072925" h="5675414">
                <a:moveTo>
                  <a:pt x="0" y="0"/>
                </a:moveTo>
                <a:lnTo>
                  <a:pt x="3072924" y="0"/>
                </a:lnTo>
                <a:lnTo>
                  <a:pt x="3072924" y="5675415"/>
                </a:lnTo>
                <a:lnTo>
                  <a:pt x="0" y="5675415"/>
                </a:lnTo>
                <a:lnTo>
                  <a:pt x="0" y="0"/>
                </a:lnTo>
                <a:close/>
              </a:path>
            </a:pathLst>
          </a:custGeom>
          <a:blipFill>
            <a:blip r:embed="rId2"/>
            <a:stretch>
              <a:fillRect l="-226921" t="-57922" r="-276142" b="-37737"/>
            </a:stretch>
          </a:blipFill>
        </p:spPr>
        <p:txBody>
          <a:bodyPr/>
          <a:lstStyle/>
          <a:p>
            <a:endParaRPr lang="fr-CA"/>
          </a:p>
        </p:txBody>
      </p:sp>
      <p:sp>
        <p:nvSpPr>
          <p:cNvPr id="29" name="TextBox 29"/>
          <p:cNvSpPr txBox="1"/>
          <p:nvPr/>
        </p:nvSpPr>
        <p:spPr>
          <a:xfrm>
            <a:off x="10097270" y="2547957"/>
            <a:ext cx="7896952" cy="2137810"/>
          </a:xfrm>
          <a:prstGeom prst="rect">
            <a:avLst/>
          </a:prstGeom>
        </p:spPr>
        <p:txBody>
          <a:bodyPr lIns="0" tIns="0" rIns="0" bIns="0" rtlCol="0" anchor="t">
            <a:spAutoFit/>
          </a:bodyPr>
          <a:lstStyle/>
          <a:p>
            <a:pPr algn="l">
              <a:lnSpc>
                <a:spcPts val="8312"/>
              </a:lnSpc>
            </a:pPr>
            <a:r>
              <a:rPr lang="en-US" sz="7696" b="1">
                <a:solidFill>
                  <a:srgbClr val="000000"/>
                </a:solidFill>
                <a:latin typeface="Montserrat Bold"/>
                <a:ea typeface="Montserrat Bold"/>
                <a:cs typeface="Montserrat Bold"/>
                <a:sym typeface="Montserrat Bold"/>
              </a:rPr>
              <a:t>Merci pour</a:t>
            </a:r>
          </a:p>
          <a:p>
            <a:pPr algn="l">
              <a:lnSpc>
                <a:spcPts val="8312"/>
              </a:lnSpc>
            </a:pPr>
            <a:r>
              <a:rPr lang="en-US" sz="7696" b="1" err="1">
                <a:solidFill>
                  <a:srgbClr val="000000"/>
                </a:solidFill>
                <a:latin typeface="Montserrat Bold"/>
                <a:ea typeface="Montserrat Bold"/>
                <a:cs typeface="Montserrat Bold"/>
                <a:sym typeface="Montserrat Bold"/>
              </a:rPr>
              <a:t>votre</a:t>
            </a:r>
            <a:r>
              <a:rPr lang="en-US" sz="7696" b="1">
                <a:solidFill>
                  <a:srgbClr val="000000"/>
                </a:solidFill>
                <a:latin typeface="Montserrat Bold"/>
                <a:ea typeface="Montserrat Bold"/>
                <a:cs typeface="Montserrat Bold"/>
                <a:sym typeface="Montserrat Bold"/>
              </a:rPr>
              <a:t> attention </a:t>
            </a:r>
          </a:p>
        </p:txBody>
      </p:sp>
      <p:grpSp>
        <p:nvGrpSpPr>
          <p:cNvPr id="30" name="Group 30"/>
          <p:cNvGrpSpPr/>
          <p:nvPr/>
        </p:nvGrpSpPr>
        <p:grpSpPr>
          <a:xfrm>
            <a:off x="5640003" y="8230010"/>
            <a:ext cx="6663878" cy="6663878"/>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295275" cap="sq">
              <a:solidFill>
                <a:srgbClr val="D22630"/>
              </a:solidFill>
              <a:prstDash val="solid"/>
              <a:miter/>
            </a:ln>
          </p:spPr>
          <p:txBody>
            <a:bodyPr/>
            <a:lstStyle/>
            <a:p>
              <a:endParaRPr lang="fr-CA"/>
            </a:p>
          </p:txBody>
        </p:sp>
        <p:sp>
          <p:nvSpPr>
            <p:cNvPr id="32" name="TextBox 3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5940040" y="8530047"/>
            <a:ext cx="6063803" cy="6063803"/>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295275" cap="sq">
              <a:solidFill>
                <a:srgbClr val="000000"/>
              </a:solidFill>
              <a:prstDash val="solid"/>
              <a:miter/>
            </a:ln>
          </p:spPr>
          <p:txBody>
            <a:bodyPr/>
            <a:lstStyle/>
            <a:p>
              <a:endParaRPr lang="fr-CA"/>
            </a:p>
          </p:txBody>
        </p:sp>
        <p:sp>
          <p:nvSpPr>
            <p:cNvPr id="35" name="TextBox 3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6" name="Group 36"/>
          <p:cNvGrpSpPr/>
          <p:nvPr/>
        </p:nvGrpSpPr>
        <p:grpSpPr>
          <a:xfrm>
            <a:off x="6180223" y="8826832"/>
            <a:ext cx="5602487" cy="5662243"/>
            <a:chOff x="0" y="0"/>
            <a:chExt cx="804222" cy="812800"/>
          </a:xfrm>
        </p:grpSpPr>
        <p:sp>
          <p:nvSpPr>
            <p:cNvPr id="37" name="Freeform 37"/>
            <p:cNvSpPr/>
            <p:nvPr/>
          </p:nvSpPr>
          <p:spPr>
            <a:xfrm>
              <a:off x="0" y="0"/>
              <a:ext cx="804222" cy="812800"/>
            </a:xfrm>
            <a:custGeom>
              <a:avLst/>
              <a:gdLst/>
              <a:ahLst/>
              <a:cxnLst/>
              <a:rect l="l" t="t" r="r" b="b"/>
              <a:pathLst>
                <a:path w="804222" h="812800">
                  <a:moveTo>
                    <a:pt x="402111" y="0"/>
                  </a:moveTo>
                  <a:cubicBezTo>
                    <a:pt x="180031" y="0"/>
                    <a:pt x="0" y="181951"/>
                    <a:pt x="0" y="406400"/>
                  </a:cubicBezTo>
                  <a:cubicBezTo>
                    <a:pt x="0" y="630849"/>
                    <a:pt x="180031" y="812800"/>
                    <a:pt x="402111" y="812800"/>
                  </a:cubicBezTo>
                  <a:cubicBezTo>
                    <a:pt x="624191" y="812800"/>
                    <a:pt x="804222" y="630849"/>
                    <a:pt x="804222" y="406400"/>
                  </a:cubicBezTo>
                  <a:cubicBezTo>
                    <a:pt x="804222" y="181951"/>
                    <a:pt x="624191" y="0"/>
                    <a:pt x="402111" y="0"/>
                  </a:cubicBezTo>
                  <a:close/>
                </a:path>
              </a:pathLst>
            </a:custGeom>
            <a:solidFill>
              <a:srgbClr val="FFFFFF"/>
            </a:solidFill>
            <a:ln w="295275" cap="sq">
              <a:solidFill>
                <a:srgbClr val="E3E2E2"/>
              </a:solidFill>
              <a:prstDash val="solid"/>
              <a:miter/>
            </a:ln>
          </p:spPr>
          <p:txBody>
            <a:bodyPr/>
            <a:lstStyle/>
            <a:p>
              <a:endParaRPr lang="fr-CA"/>
            </a:p>
          </p:txBody>
        </p:sp>
        <p:sp>
          <p:nvSpPr>
            <p:cNvPr id="38" name="TextBox 38"/>
            <p:cNvSpPr txBox="1"/>
            <p:nvPr/>
          </p:nvSpPr>
          <p:spPr>
            <a:xfrm>
              <a:off x="75396" y="38100"/>
              <a:ext cx="653431"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77fdc6d-63de-40f3-b6d2-b1ccf9c90b4e">
      <UserInfo>
        <DisplayName/>
        <AccountId xsi:nil="true"/>
        <AccountType/>
      </UserInfo>
    </SharedWithUsers>
    <lcf76f155ced4ddcb4097134ff3c332f xmlns="11683b14-afef-4d1d-8f3b-e24fdb56ce8c">
      <Terms xmlns="http://schemas.microsoft.com/office/infopath/2007/PartnerControls"/>
    </lcf76f155ced4ddcb4097134ff3c332f>
    <TaxCatchAll xmlns="f77fdc6d-63de-40f3-b6d2-b1ccf9c90b4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1C714CB39E9BB4FB2ADC8547806C504" ma:contentTypeVersion="19" ma:contentTypeDescription="Crée un document." ma:contentTypeScope="" ma:versionID="c0ddb3355b4b5b847ef0c72d0da8d0fc">
  <xsd:schema xmlns:xsd="http://www.w3.org/2001/XMLSchema" xmlns:xs="http://www.w3.org/2001/XMLSchema" xmlns:p="http://schemas.microsoft.com/office/2006/metadata/properties" xmlns:ns2="11683b14-afef-4d1d-8f3b-e24fdb56ce8c" xmlns:ns3="f77fdc6d-63de-40f3-b6d2-b1ccf9c90b4e" targetNamespace="http://schemas.microsoft.com/office/2006/metadata/properties" ma:root="true" ma:fieldsID="11efef2f00af73e311f4435f056df2bc" ns2:_="" ns3:_="">
    <xsd:import namespace="11683b14-afef-4d1d-8f3b-e24fdb56ce8c"/>
    <xsd:import namespace="f77fdc6d-63de-40f3-b6d2-b1ccf9c90b4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683b14-afef-4d1d-8f3b-e24fdb56ce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36a3afb9-d487-4605-acc3-379986baea6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7fdc6d-63de-40f3-b6d2-b1ccf9c90b4e"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e75373e7-13ec-4a7a-b348-447adc34a7c4}" ma:internalName="TaxCatchAll" ma:showField="CatchAllData" ma:web="f77fdc6d-63de-40f3-b6d2-b1ccf9c90b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80BCB2-E379-4858-90FB-88A01F846AC2}">
  <ds:schemaRefs>
    <ds:schemaRef ds:uri="http://schemas.microsoft.com/office/2006/metadata/properties"/>
    <ds:schemaRef ds:uri="http://schemas.microsoft.com/office/infopath/2007/PartnerControls"/>
    <ds:schemaRef ds:uri="f77fdc6d-63de-40f3-b6d2-b1ccf9c90b4e"/>
    <ds:schemaRef ds:uri="11683b14-afef-4d1d-8f3b-e24fdb56ce8c"/>
  </ds:schemaRefs>
</ds:datastoreItem>
</file>

<file path=customXml/itemProps2.xml><?xml version="1.0" encoding="utf-8"?>
<ds:datastoreItem xmlns:ds="http://schemas.openxmlformats.org/officeDocument/2006/customXml" ds:itemID="{04B1B88E-64D1-4A3B-A340-1F0162463F2F}">
  <ds:schemaRefs>
    <ds:schemaRef ds:uri="http://schemas.microsoft.com/sharepoint/v3/contenttype/forms"/>
  </ds:schemaRefs>
</ds:datastoreItem>
</file>

<file path=customXml/itemProps3.xml><?xml version="1.0" encoding="utf-8"?>
<ds:datastoreItem xmlns:ds="http://schemas.openxmlformats.org/officeDocument/2006/customXml" ds:itemID="{3D44C6FC-6FBF-4420-BAE2-7A20C44902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683b14-afef-4d1d-8f3b-e24fdb56ce8c"/>
    <ds:schemaRef ds:uri="f77fdc6d-63de-40f3-b6d2-b1ccf9c90b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TotalTime>
  <Words>1310</Words>
  <Application>Microsoft Office PowerPoint</Application>
  <PresentationFormat>Personnalisé</PresentationFormat>
  <Paragraphs>134</Paragraphs>
  <Slides>8</Slides>
  <Notes>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Aptos</vt:lpstr>
      <vt:lpstr>Calibri</vt:lpstr>
      <vt:lpstr>Arial</vt:lpstr>
      <vt:lpstr>Montserrat</vt:lpstr>
      <vt:lpstr>Montserrat 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Copie de Club des entrepreneurs</dc:title>
  <dc:creator>Amy Fay Carreau</dc:creator>
  <cp:lastModifiedBy>Alice Bergeron</cp:lastModifiedBy>
  <cp:revision>3</cp:revision>
  <dcterms:created xsi:type="dcterms:W3CDTF">2006-08-16T00:00:00Z</dcterms:created>
  <dcterms:modified xsi:type="dcterms:W3CDTF">2026-09-17T20:22:06Z</dcterms:modified>
  <dc:identifier>DAHFhQhENeU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0x01010061C714CB39E9BB4FB2ADC8547806C504</vt:lpwstr>
  </property>
  <property fmtid="{D5CDD505-2E9C-101B-9397-08002B2CF9AE}" pid="3" name="ComplianceAssetId">
    <vt:lpwstr/>
  </property>
  <property fmtid="{D5CDD505-2E9C-101B-9397-08002B2CF9AE}" pid="4" name="_ExtendedDescription">
    <vt:lpwstr/>
  </property>
  <property fmtid="{D5CDD505-2E9C-101B-9397-08002B2CF9AE}" pid="5" name="_activity">
    <vt:lpwstr>{"FileActivityType":"9","FileActivityTimeStamp":"2026-04-10T14:03:00.027Z","FileActivityUsersOnPage":[{"DisplayName":"Isabelle Genest","Id":"isabelle.genest@clg.qc.ca"},{"DisplayName":"Lysanne Lacoste-Guyon","Id":"l.lacoste-guyon@clg.qc.ca"},{"DisplayName":"Edith Gobeil","Id":"edith.gobeil@clg.qc.ca"}],"FileActivityNavigationId":null}</vt:lpwstr>
  </property>
  <property fmtid="{D5CDD505-2E9C-101B-9397-08002B2CF9AE}" pid="6" name="TriggerFlowInfo">
    <vt:lpwstr/>
  </property>
  <property fmtid="{D5CDD505-2E9C-101B-9397-08002B2CF9AE}" pid="7" name="MediaServiceImageTags">
    <vt:lpwstr/>
  </property>
</Properties>
</file>